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ctiveX/activeX1.xml" ContentType="application/vnd.ms-office.activeX+xml"/>
  <Override PartName="/ppt/activeX/activeX2.xml" ContentType="application/vnd.ms-office.activeX+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75" r:id="rId3"/>
    <p:sldId id="258" r:id="rId4"/>
    <p:sldId id="259" r:id="rId5"/>
    <p:sldId id="260" r:id="rId6"/>
    <p:sldId id="276" r:id="rId7"/>
    <p:sldId id="277"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81" r:id="rId23"/>
    <p:sldId id="282" r:id="rId24"/>
    <p:sldId id="283" r:id="rId25"/>
    <p:sldId id="284" r:id="rId26"/>
    <p:sldId id="278" r:id="rId27"/>
    <p:sldId id="279" r:id="rId28"/>
    <p:sldId id="280" r:id="rId29"/>
    <p:sldId id="285" r:id="rId30"/>
    <p:sldId id="286"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a:srgbClr val="42F4C5"/>
    <a:srgbClr val="AF48EE"/>
    <a:srgbClr val="5EF046"/>
    <a:srgbClr val="52B1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660"/>
  </p:normalViewPr>
  <p:slideViewPr>
    <p:cSldViewPr>
      <p:cViewPr varScale="1">
        <p:scale>
          <a:sx n="69" d="100"/>
          <a:sy n="69" d="100"/>
        </p:scale>
        <p:origin x="-142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activeX/activeX1.xml><?xml version="1.0" encoding="utf-8"?>
<ax:ocx xmlns:ax="http://schemas.microsoft.com/office/2006/activeX" xmlns:r="http://schemas.openxmlformats.org/officeDocument/2006/relationships" ax:classid="{D27CDB6E-AE6D-11CF-96B8-444553540000}" ax:persistence="persistPropertyBag">
  <ax:ocxPr ax:name="_cx" ax:value="22013"/>
  <ax:ocxPr ax:name="_cy" ax:value="14605"/>
  <ax:ocxPr ax:name="FlashVars" ax:value=""/>
  <ax:ocxPr ax:name="Movie" ax:value="http://www.youtube.com/v/LkLLxGwZWrA&amp;feature=player_embedded"/>
  <ax:ocxPr ax:name="Src" ax:value="http://www.youtube.com/v/LkLLxGwZWrA&amp;feature=player_embedded"/>
  <ax:ocxPr ax:name="WMode" ax:value="Window"/>
  <ax:ocxPr ax:name="Play" ax:value="0"/>
  <ax:ocxPr ax:name="Loop" ax:value="-1"/>
  <ax:ocxPr ax:name="Quality" ax:value="High"/>
  <ax:ocxPr ax:name="SAlign" ax:value="LT"/>
  <ax:ocxPr ax:name="Menu" ax:value="-1"/>
  <ax:ocxPr ax:name="Base" ax:value=""/>
  <ax:ocxPr ax:name="AllowScriptAccess" ax:value=""/>
  <ax:ocxPr ax:name="Scale" ax:value="NoScale"/>
  <ax:ocxPr ax:name="DeviceFont" ax:value="0"/>
  <ax:ocxPr ax:name="EmbedMovie" ax:value="0"/>
  <ax:ocxPr ax:name="BGColor" ax:value=""/>
  <ax:ocxPr ax:name="SWRemote" ax:value=""/>
  <ax:ocxPr ax:name="MovieData" ax:value=""/>
  <ax:ocxPr ax:name="SeamlessTabbing" ax:value="1"/>
  <ax:ocxPr ax:name="Profile" ax:value="0"/>
  <ax:ocxPr ax:name="ProfileAddress" ax:value=""/>
  <ax:ocxPr ax:name="ProfilePort" ax:value="0"/>
  <ax:ocxPr ax:name="AllowNetworking" ax:value="all"/>
  <ax:ocxPr ax:name="AllowFullScreen" ax:value="false"/>
</ax:ocx>
</file>

<file path=ppt/activeX/activeX2.xml><?xml version="1.0" encoding="utf-8"?>
<ax:ocx xmlns:ax="http://schemas.microsoft.com/office/2006/activeX" xmlns:r="http://schemas.openxmlformats.org/officeDocument/2006/relationships" ax:classid="{D27CDB6E-AE6D-11CF-96B8-444553540000}" ax:persistence="persistPropertyBag">
  <ax:ocxPr ax:name="_cx" ax:value="22441"/>
  <ax:ocxPr ax:name="_cy" ax:value="15452"/>
  <ax:ocxPr ax:name="FlashVars" ax:value=""/>
  <ax:ocxPr ax:name="Movie" ax:value="http://www.youtube.com/v/HUA-yx9V6Hw&amp;feature=player_embedded"/>
  <ax:ocxPr ax:name="Src" ax:value="http://www.youtube.com/v/HUA-yx9V6Hw&amp;feature=player_embedded"/>
  <ax:ocxPr ax:name="WMode" ax:value="Window"/>
  <ax:ocxPr ax:name="Play" ax:value="0"/>
  <ax:ocxPr ax:name="Loop" ax:value="-1"/>
  <ax:ocxPr ax:name="Quality" ax:value="High"/>
  <ax:ocxPr ax:name="SAlign" ax:value="LT"/>
  <ax:ocxPr ax:name="Menu" ax:value="-1"/>
  <ax:ocxPr ax:name="Base" ax:value=""/>
  <ax:ocxPr ax:name="AllowScriptAccess" ax:value=""/>
  <ax:ocxPr ax:name="Scale" ax:value="NoScale"/>
  <ax:ocxPr ax:name="DeviceFont" ax:value="0"/>
  <ax:ocxPr ax:name="EmbedMovie" ax:value="0"/>
  <ax:ocxPr ax:name="BGColor" ax:value=""/>
  <ax:ocxPr ax:name="SWRemote" ax:value=""/>
  <ax:ocxPr ax:name="MovieData" ax:value=""/>
  <ax:ocxPr ax:name="SeamlessTabbing" ax:value="1"/>
  <ax:ocxPr ax:name="Profile" ax:value="0"/>
  <ax:ocxPr ax:name="ProfileAddress" ax:value=""/>
  <ax:ocxPr ax:name="ProfilePort" ax:value="0"/>
  <ax:ocxPr ax:name="AllowNetworking" ax:value="all"/>
  <ax:ocxPr ax:name="AllowFullScreen" ax:value="false"/>
</ax:ocx>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2D4AB2F-7316-4EFE-9903-682CEA3BA310}" type="datetimeFigureOut">
              <a:rPr lang="en-US" smtClean="0"/>
              <a:t>4/20/2011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48512-3A1E-4F70-BA81-A5F6BCB0E16A}" type="slidenum">
              <a:rPr lang="en-US" smtClean="0"/>
              <a:t>‹#›</a:t>
            </a:fld>
            <a:endParaRPr lang="en-US"/>
          </a:p>
        </p:txBody>
      </p:sp>
    </p:spTree>
    <p:extLst>
      <p:ext uri="{BB962C8B-B14F-4D97-AF65-F5344CB8AC3E}">
        <p14:creationId xmlns:p14="http://schemas.microsoft.com/office/powerpoint/2010/main" val="69783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D4AB2F-7316-4EFE-9903-682CEA3BA310}" type="datetimeFigureOut">
              <a:rPr lang="en-US" smtClean="0"/>
              <a:t>4/20/2011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48512-3A1E-4F70-BA81-A5F6BCB0E16A}" type="slidenum">
              <a:rPr lang="en-US" smtClean="0"/>
              <a:t>‹#›</a:t>
            </a:fld>
            <a:endParaRPr lang="en-US"/>
          </a:p>
        </p:txBody>
      </p:sp>
    </p:spTree>
    <p:extLst>
      <p:ext uri="{BB962C8B-B14F-4D97-AF65-F5344CB8AC3E}">
        <p14:creationId xmlns:p14="http://schemas.microsoft.com/office/powerpoint/2010/main" val="3190083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D4AB2F-7316-4EFE-9903-682CEA3BA310}" type="datetimeFigureOut">
              <a:rPr lang="en-US" smtClean="0"/>
              <a:t>4/20/2011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48512-3A1E-4F70-BA81-A5F6BCB0E16A}" type="slidenum">
              <a:rPr lang="en-US" smtClean="0"/>
              <a:t>‹#›</a:t>
            </a:fld>
            <a:endParaRPr lang="en-US"/>
          </a:p>
        </p:txBody>
      </p:sp>
    </p:spTree>
    <p:extLst>
      <p:ext uri="{BB962C8B-B14F-4D97-AF65-F5344CB8AC3E}">
        <p14:creationId xmlns:p14="http://schemas.microsoft.com/office/powerpoint/2010/main" val="2200714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2D4AB2F-7316-4EFE-9903-682CEA3BA310}" type="datetimeFigureOut">
              <a:rPr lang="en-US" smtClean="0"/>
              <a:t>4/20/2011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48512-3A1E-4F70-BA81-A5F6BCB0E16A}" type="slidenum">
              <a:rPr lang="en-US" smtClean="0"/>
              <a:t>‹#›</a:t>
            </a:fld>
            <a:endParaRPr lang="en-US"/>
          </a:p>
        </p:txBody>
      </p:sp>
    </p:spTree>
    <p:extLst>
      <p:ext uri="{BB962C8B-B14F-4D97-AF65-F5344CB8AC3E}">
        <p14:creationId xmlns:p14="http://schemas.microsoft.com/office/powerpoint/2010/main" val="2523970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D4AB2F-7316-4EFE-9903-682CEA3BA310}" type="datetimeFigureOut">
              <a:rPr lang="en-US" smtClean="0"/>
              <a:t>4/20/2011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448512-3A1E-4F70-BA81-A5F6BCB0E16A}" type="slidenum">
              <a:rPr lang="en-US" smtClean="0"/>
              <a:t>‹#›</a:t>
            </a:fld>
            <a:endParaRPr lang="en-US"/>
          </a:p>
        </p:txBody>
      </p:sp>
    </p:spTree>
    <p:extLst>
      <p:ext uri="{BB962C8B-B14F-4D97-AF65-F5344CB8AC3E}">
        <p14:creationId xmlns:p14="http://schemas.microsoft.com/office/powerpoint/2010/main" val="42842512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2D4AB2F-7316-4EFE-9903-682CEA3BA310}" type="datetimeFigureOut">
              <a:rPr lang="en-US" smtClean="0"/>
              <a:t>4/20/2011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448512-3A1E-4F70-BA81-A5F6BCB0E16A}" type="slidenum">
              <a:rPr lang="en-US" smtClean="0"/>
              <a:t>‹#›</a:t>
            </a:fld>
            <a:endParaRPr lang="en-US"/>
          </a:p>
        </p:txBody>
      </p:sp>
    </p:spTree>
    <p:extLst>
      <p:ext uri="{BB962C8B-B14F-4D97-AF65-F5344CB8AC3E}">
        <p14:creationId xmlns:p14="http://schemas.microsoft.com/office/powerpoint/2010/main" val="4244216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2D4AB2F-7316-4EFE-9903-682CEA3BA310}" type="datetimeFigureOut">
              <a:rPr lang="en-US" smtClean="0"/>
              <a:t>4/20/2011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448512-3A1E-4F70-BA81-A5F6BCB0E16A}" type="slidenum">
              <a:rPr lang="en-US" smtClean="0"/>
              <a:t>‹#›</a:t>
            </a:fld>
            <a:endParaRPr lang="en-US"/>
          </a:p>
        </p:txBody>
      </p:sp>
    </p:spTree>
    <p:extLst>
      <p:ext uri="{BB962C8B-B14F-4D97-AF65-F5344CB8AC3E}">
        <p14:creationId xmlns:p14="http://schemas.microsoft.com/office/powerpoint/2010/main" val="1358324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2D4AB2F-7316-4EFE-9903-682CEA3BA310}" type="datetimeFigureOut">
              <a:rPr lang="en-US" smtClean="0"/>
              <a:t>4/20/2011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448512-3A1E-4F70-BA81-A5F6BCB0E16A}" type="slidenum">
              <a:rPr lang="en-US" smtClean="0"/>
              <a:t>‹#›</a:t>
            </a:fld>
            <a:endParaRPr lang="en-US"/>
          </a:p>
        </p:txBody>
      </p:sp>
    </p:spTree>
    <p:extLst>
      <p:ext uri="{BB962C8B-B14F-4D97-AF65-F5344CB8AC3E}">
        <p14:creationId xmlns:p14="http://schemas.microsoft.com/office/powerpoint/2010/main" val="1792773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D4AB2F-7316-4EFE-9903-682CEA3BA310}" type="datetimeFigureOut">
              <a:rPr lang="en-US" smtClean="0"/>
              <a:t>4/20/2011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448512-3A1E-4F70-BA81-A5F6BCB0E16A}" type="slidenum">
              <a:rPr lang="en-US" smtClean="0"/>
              <a:t>‹#›</a:t>
            </a:fld>
            <a:endParaRPr lang="en-US"/>
          </a:p>
        </p:txBody>
      </p:sp>
    </p:spTree>
    <p:extLst>
      <p:ext uri="{BB962C8B-B14F-4D97-AF65-F5344CB8AC3E}">
        <p14:creationId xmlns:p14="http://schemas.microsoft.com/office/powerpoint/2010/main" val="3322853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D4AB2F-7316-4EFE-9903-682CEA3BA310}" type="datetimeFigureOut">
              <a:rPr lang="en-US" smtClean="0"/>
              <a:t>4/20/2011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448512-3A1E-4F70-BA81-A5F6BCB0E16A}" type="slidenum">
              <a:rPr lang="en-US" smtClean="0"/>
              <a:t>‹#›</a:t>
            </a:fld>
            <a:endParaRPr lang="en-US"/>
          </a:p>
        </p:txBody>
      </p:sp>
    </p:spTree>
    <p:extLst>
      <p:ext uri="{BB962C8B-B14F-4D97-AF65-F5344CB8AC3E}">
        <p14:creationId xmlns:p14="http://schemas.microsoft.com/office/powerpoint/2010/main" val="32894969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D4AB2F-7316-4EFE-9903-682CEA3BA310}" type="datetimeFigureOut">
              <a:rPr lang="en-US" smtClean="0"/>
              <a:t>4/20/2011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448512-3A1E-4F70-BA81-A5F6BCB0E16A}" type="slidenum">
              <a:rPr lang="en-US" smtClean="0"/>
              <a:t>‹#›</a:t>
            </a:fld>
            <a:endParaRPr lang="en-US"/>
          </a:p>
        </p:txBody>
      </p:sp>
    </p:spTree>
    <p:extLst>
      <p:ext uri="{BB962C8B-B14F-4D97-AF65-F5344CB8AC3E}">
        <p14:creationId xmlns:p14="http://schemas.microsoft.com/office/powerpoint/2010/main" val="23886752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D4AB2F-7316-4EFE-9903-682CEA3BA310}" type="datetimeFigureOut">
              <a:rPr lang="en-US" smtClean="0"/>
              <a:t>4/20/2011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448512-3A1E-4F70-BA81-A5F6BCB0E16A}" type="slidenum">
              <a:rPr lang="en-US" smtClean="0"/>
              <a:t>‹#›</a:t>
            </a:fld>
            <a:endParaRPr lang="en-US"/>
          </a:p>
        </p:txBody>
      </p:sp>
    </p:spTree>
    <p:extLst>
      <p:ext uri="{BB962C8B-B14F-4D97-AF65-F5344CB8AC3E}">
        <p14:creationId xmlns:p14="http://schemas.microsoft.com/office/powerpoint/2010/main" val="28297162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mp"/><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2.xml"/><Relationship Id="rId1" Type="http://schemas.openxmlformats.org/officeDocument/2006/relationships/vmlDrawing" Target="../drawings/vmlDrawing2.v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9.tmp"/><Relationship Id="rId2" Type="http://schemas.openxmlformats.org/officeDocument/2006/relationships/image" Target="../media/image18.tmp"/><Relationship Id="rId1" Type="http://schemas.openxmlformats.org/officeDocument/2006/relationships/slideLayout" Target="../slideLayouts/slideLayout7.xml"/><Relationship Id="rId4" Type="http://schemas.openxmlformats.org/officeDocument/2006/relationships/image" Target="../media/image20.tmp"/></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http://www.historyonthenet.com/Native_Americans/tribes.htm" TargetMode="External"/><Relationship Id="rId2" Type="http://schemas.openxmlformats.org/officeDocument/2006/relationships/hyperlink" Target="http://answers.yahoo.com/question/index;_ylt=AnhKqx.Xmf_gf5zthSta7.AjzKIX;_ylv=3?qid=20101004013454AAp7Uu1" TargetMode="External"/><Relationship Id="rId1" Type="http://schemas.openxmlformats.org/officeDocument/2006/relationships/slideLayout" Target="../slideLayouts/slideLayout7.xml"/><Relationship Id="rId4" Type="http://schemas.openxmlformats.org/officeDocument/2006/relationships/hyperlink" Target="http://www.native-languages.org/houses.htm"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image" Target="../media/image4.tmp"/><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hyperlink" Target="http://www.deathreference.com/Me-Nu/Native-American-Religion.html" TargetMode="External"/><Relationship Id="rId2" Type="http://schemas.openxmlformats.org/officeDocument/2006/relationships/hyperlink" Target="http://www.native-languages.org/clothing.htm" TargetMode="External"/><Relationship Id="rId1" Type="http://schemas.openxmlformats.org/officeDocument/2006/relationships/slideLayout" Target="../slideLayouts/slideLayout7.xml"/><Relationship Id="rId4" Type="http://schemas.openxmlformats.org/officeDocument/2006/relationships/hyperlink" Target="http://www.artsmia.org/beauty-honor-tradition/preview-beadwork.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image" Target="../media/image6.tmp"/><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tmp"/><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tmp"/><Relationship Id="rId2" Type="http://schemas.openxmlformats.org/officeDocument/2006/relationships/image" Target="../media/image9.tmp"/><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93000">
              <a:srgbClr val="C8D6EF"/>
            </a:gs>
            <a:gs pos="37000">
              <a:srgbClr val="52B1DC"/>
            </a:gs>
            <a:gs pos="5000">
              <a:schemeClr val="accent1">
                <a:tint val="66000"/>
                <a:satMod val="160000"/>
              </a:schemeClr>
            </a:gs>
            <a:gs pos="83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49822" y="4724400"/>
            <a:ext cx="6400800" cy="1752600"/>
          </a:xfrm>
        </p:spPr>
        <p:txBody>
          <a:bodyPr>
            <a:normAutofit/>
          </a:bodyPr>
          <a:lstStyle/>
          <a:p>
            <a:r>
              <a:rPr lang="en-US" sz="4400" dirty="0" smtClean="0">
                <a:solidFill>
                  <a:schemeClr val="tx1"/>
                </a:solidFill>
                <a:latin typeface="Harlow Solid Italic" pitchFamily="82" charset="0"/>
              </a:rPr>
              <a:t>By Sera </a:t>
            </a:r>
            <a:r>
              <a:rPr lang="en-US" sz="4400" dirty="0" err="1" smtClean="0">
                <a:solidFill>
                  <a:schemeClr val="tx1"/>
                </a:solidFill>
                <a:latin typeface="Harlow Solid Italic" pitchFamily="82" charset="0"/>
              </a:rPr>
              <a:t>Buay</a:t>
            </a:r>
            <a:r>
              <a:rPr lang="en-US" sz="4400" dirty="0" smtClean="0">
                <a:solidFill>
                  <a:schemeClr val="tx1"/>
                </a:solidFill>
                <a:latin typeface="Harlow Solid Italic" pitchFamily="82" charset="0"/>
              </a:rPr>
              <a:t>, </a:t>
            </a:r>
            <a:r>
              <a:rPr lang="en-US" sz="4400" dirty="0" err="1" smtClean="0">
                <a:solidFill>
                  <a:schemeClr val="tx1"/>
                </a:solidFill>
                <a:latin typeface="Harlow Solid Italic" pitchFamily="82" charset="0"/>
              </a:rPr>
              <a:t>Taylah</a:t>
            </a:r>
            <a:r>
              <a:rPr lang="en-US" sz="4400" dirty="0" smtClean="0">
                <a:solidFill>
                  <a:schemeClr val="tx1"/>
                </a:solidFill>
                <a:latin typeface="Harlow Solid Italic" pitchFamily="82" charset="0"/>
              </a:rPr>
              <a:t> Collins and Tara Chandra. </a:t>
            </a:r>
            <a:endParaRPr lang="en-US" sz="4400" dirty="0">
              <a:solidFill>
                <a:schemeClr val="tx1"/>
              </a:solidFill>
              <a:latin typeface="Harlow Solid Italic" pitchFamily="82" charset="0"/>
            </a:endParaRPr>
          </a:p>
        </p:txBody>
      </p:sp>
      <p:pic>
        <p:nvPicPr>
          <p:cNvPr id="4" name="Picture 3" descr="Script &gt; Calligraphy fonts | dafont.com - Windows Internet Explore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667" t="39165" r="52752" b="52110"/>
          <a:stretch/>
        </p:blipFill>
        <p:spPr>
          <a:xfrm>
            <a:off x="609600" y="1371600"/>
            <a:ext cx="8081244" cy="1066800"/>
          </a:xfrm>
          <a:prstGeom prst="rect">
            <a:avLst/>
          </a:prstGeom>
        </p:spPr>
      </p:pic>
      <p:pic>
        <p:nvPicPr>
          <p:cNvPr id="5" name="Picture 4" descr="Script &gt; Calligraphy fonts | dafont.com - Windows Internet Explore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47580" t="39165" r="25758" b="52110"/>
          <a:stretch/>
        </p:blipFill>
        <p:spPr>
          <a:xfrm>
            <a:off x="2020702" y="2667000"/>
            <a:ext cx="5623232" cy="990600"/>
          </a:xfrm>
          <a:prstGeom prst="rect">
            <a:avLst/>
          </a:prstGeom>
        </p:spPr>
      </p:pic>
    </p:spTree>
    <p:extLst>
      <p:ext uri="{BB962C8B-B14F-4D97-AF65-F5344CB8AC3E}">
        <p14:creationId xmlns:p14="http://schemas.microsoft.com/office/powerpoint/2010/main" val="274266164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914400" y="762000"/>
            <a:ext cx="7543800" cy="5509200"/>
          </a:xfrm>
          <a:prstGeom prst="rect">
            <a:avLst/>
          </a:prstGeom>
        </p:spPr>
        <p:txBody>
          <a:bodyPr wrap="square">
            <a:spAutoFit/>
          </a:bodyPr>
          <a:lstStyle/>
          <a:p>
            <a:r>
              <a:rPr lang="en-US" sz="3200" dirty="0" smtClean="0"/>
              <a:t>Also, the assorted American Indian tribes had different traditional lifestyles. Some tribes were agricultural which meant they lived in settled villages and farmed the land for corn and vegetables. They wanted houses that would last a long time. Other tribes were more nomadic, moving frequently from place to place as they hunted and gathered food and resources. They needed houses that were portable or easy to build. </a:t>
            </a:r>
            <a:endParaRPr lang="en-US" sz="3200" dirty="0"/>
          </a:p>
        </p:txBody>
      </p:sp>
    </p:spTree>
    <p:extLst>
      <p:ext uri="{BB962C8B-B14F-4D97-AF65-F5344CB8AC3E}">
        <p14:creationId xmlns:p14="http://schemas.microsoft.com/office/powerpoint/2010/main" val="180684809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5400000" scaled="0"/>
        </a:gradFill>
        <a:effectLst/>
      </p:bgPr>
    </p:bg>
    <p:spTree>
      <p:nvGrpSpPr>
        <p:cNvPr id="1" name=""/>
        <p:cNvGrpSpPr/>
        <p:nvPr/>
      </p:nvGrpSpPr>
      <p:grpSpPr>
        <a:xfrm>
          <a:off x="0" y="0"/>
          <a:ext cx="0" cy="0"/>
          <a:chOff x="0" y="0"/>
          <a:chExt cx="0" cy="0"/>
        </a:xfrm>
      </p:grpSpPr>
      <p:pic>
        <p:nvPicPr>
          <p:cNvPr id="2" name="Picture 1" descr="This type of housing is called a wikiup."/>
          <p:cNvPicPr/>
          <p:nvPr/>
        </p:nvPicPr>
        <p:blipFill>
          <a:blip r:embed="rId2">
            <a:extLst>
              <a:ext uri="{28A0092B-C50C-407E-A947-70E740481C1C}">
                <a14:useLocalDpi xmlns:a14="http://schemas.microsoft.com/office/drawing/2010/main" val="0"/>
              </a:ext>
            </a:extLst>
          </a:blip>
          <a:srcRect/>
          <a:stretch>
            <a:fillRect/>
          </a:stretch>
        </p:blipFill>
        <p:spPr bwMode="auto">
          <a:xfrm>
            <a:off x="1378527" y="609600"/>
            <a:ext cx="6691745" cy="5638800"/>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
        <p:nvSpPr>
          <p:cNvPr id="3" name="Rectangle 2"/>
          <p:cNvSpPr/>
          <p:nvPr/>
        </p:nvSpPr>
        <p:spPr>
          <a:xfrm>
            <a:off x="2743200" y="715328"/>
            <a:ext cx="4572000" cy="369332"/>
          </a:xfrm>
          <a:prstGeom prst="rect">
            <a:avLst/>
          </a:prstGeom>
        </p:spPr>
        <p:txBody>
          <a:bodyPr>
            <a:spAutoFit/>
          </a:bodyPr>
          <a:lstStyle/>
          <a:p>
            <a:r>
              <a:rPr lang="en-US" dirty="0" smtClean="0"/>
              <a:t>This type of housing is called a </a:t>
            </a:r>
            <a:r>
              <a:rPr lang="en-US" dirty="0" err="1" smtClean="0"/>
              <a:t>wikiup</a:t>
            </a:r>
            <a:r>
              <a:rPr lang="en-US" dirty="0" smtClean="0"/>
              <a:t>.</a:t>
            </a:r>
          </a:p>
        </p:txBody>
      </p:sp>
    </p:spTree>
    <p:extLst>
      <p:ext uri="{BB962C8B-B14F-4D97-AF65-F5344CB8AC3E}">
        <p14:creationId xmlns:p14="http://schemas.microsoft.com/office/powerpoint/2010/main" val="231172973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FFF200"/>
            </a:gs>
            <a:gs pos="45000">
              <a:srgbClr val="FF7A00"/>
            </a:gs>
            <a:gs pos="70000">
              <a:srgbClr val="FF0300"/>
            </a:gs>
            <a:gs pos="100000">
              <a:srgbClr val="4D0808"/>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228600" y="335846"/>
            <a:ext cx="8686800" cy="6001643"/>
          </a:xfrm>
          <a:prstGeom prst="rect">
            <a:avLst/>
          </a:prstGeom>
        </p:spPr>
        <p:txBody>
          <a:bodyPr wrap="square">
            <a:spAutoFit/>
          </a:bodyPr>
          <a:lstStyle/>
          <a:p>
            <a:pPr algn="ctr"/>
            <a:r>
              <a:rPr lang="en-US" sz="3200" b="1" u="sng" dirty="0"/>
              <a:t>RELIGION/SPIRITUAL BELIEFS:</a:t>
            </a:r>
            <a:r>
              <a:rPr lang="en-US" sz="3200" dirty="0"/>
              <a:t/>
            </a:r>
            <a:br>
              <a:rPr lang="en-US" sz="3200" dirty="0"/>
            </a:br>
            <a:r>
              <a:rPr lang="en-US" sz="3200" dirty="0"/>
              <a:t>Many followers of Native American spirituality, do not regard their spiritual beliefs and practices as a "religion" in the way in which many Christians do. Their beliefs and practices form a integral and seamless part of their very being. Estimates of the numbers of Native North Americans at the time of the European arrival/invasion in what is now the United States and Canada vary between 1.2 million.</a:t>
            </a:r>
            <a:br>
              <a:rPr lang="en-US" sz="3200" dirty="0"/>
            </a:br>
            <a:r>
              <a:rPr lang="en-US" sz="3200" dirty="0"/>
              <a:t/>
            </a:r>
            <a:br>
              <a:rPr lang="en-US" sz="3200" dirty="0"/>
            </a:br>
            <a:endParaRPr lang="en-US" sz="3200" dirty="0"/>
          </a:p>
        </p:txBody>
      </p:sp>
    </p:spTree>
    <p:extLst>
      <p:ext uri="{BB962C8B-B14F-4D97-AF65-F5344CB8AC3E}">
        <p14:creationId xmlns:p14="http://schemas.microsoft.com/office/powerpoint/2010/main" val="406389746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152400" y="1143000"/>
            <a:ext cx="8839200" cy="5016758"/>
          </a:xfrm>
          <a:prstGeom prst="rect">
            <a:avLst/>
          </a:prstGeom>
        </p:spPr>
        <p:txBody>
          <a:bodyPr wrap="square">
            <a:spAutoFit/>
          </a:bodyPr>
          <a:lstStyle/>
          <a:p>
            <a:pPr algn="ctr"/>
            <a:r>
              <a:rPr lang="en-US" sz="3200" dirty="0" smtClean="0"/>
              <a:t>Each group of people worshipped their own gods. All of these faiths did have some things in common though. All of them were polytheistic (they worshipped many gods). All of them thought of some of their gods as being representatives of natural things like rain or the sky or the earth. In these ways, these religions were like Chinese religion, Hinduism, African traditional religion, Greek or Roman religion.</a:t>
            </a:r>
            <a:br>
              <a:rPr lang="en-US" sz="3200" dirty="0" smtClean="0"/>
            </a:br>
            <a:endParaRPr lang="en-US" sz="3200" dirty="0"/>
          </a:p>
        </p:txBody>
      </p:sp>
    </p:spTree>
    <p:extLst>
      <p:ext uri="{BB962C8B-B14F-4D97-AF65-F5344CB8AC3E}">
        <p14:creationId xmlns:p14="http://schemas.microsoft.com/office/powerpoint/2010/main" val="1894140995"/>
      </p:ext>
    </p:extLst>
  </p:cSld>
  <p:clrMapOvr>
    <a:masterClrMapping/>
  </p:clrMapOvr>
  <p:transition spd="slow">
    <p:wheel spokes="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394855" y="381000"/>
            <a:ext cx="8610600" cy="5509200"/>
          </a:xfrm>
          <a:prstGeom prst="rect">
            <a:avLst/>
          </a:prstGeom>
        </p:spPr>
        <p:txBody>
          <a:bodyPr wrap="square">
            <a:spAutoFit/>
          </a:bodyPr>
          <a:lstStyle/>
          <a:p>
            <a:r>
              <a:rPr lang="en-US" sz="3200" dirty="0" smtClean="0"/>
              <a:t>They believed in:</a:t>
            </a:r>
          </a:p>
          <a:p>
            <a:r>
              <a:rPr lang="en-US" sz="3200" dirty="0" smtClean="0"/>
              <a:t>- the existence of spirit power in everything, which referred to by some Native Americans as </a:t>
            </a:r>
            <a:r>
              <a:rPr lang="en-US" sz="3200" dirty="0" err="1" smtClean="0"/>
              <a:t>wakan</a:t>
            </a:r>
            <a:endParaRPr lang="en-US" sz="3200" dirty="0" smtClean="0"/>
          </a:p>
          <a:p>
            <a:r>
              <a:rPr lang="en-US" sz="3200" dirty="0" smtClean="0"/>
              <a:t>- the unity between the human world, nature, and the spirit world</a:t>
            </a:r>
          </a:p>
          <a:p>
            <a:r>
              <a:rPr lang="en-US" sz="3200" dirty="0" smtClean="0"/>
              <a:t>- the view of nature as the place where humans and spirits interact</a:t>
            </a:r>
          </a:p>
          <a:p>
            <a:r>
              <a:rPr lang="en-US" sz="3200" dirty="0" smtClean="0"/>
              <a:t>- an emphasis on living in balance and harmony with nature and with the spirit world</a:t>
            </a:r>
          </a:p>
          <a:p>
            <a:r>
              <a:rPr lang="en-US" sz="3200" dirty="0" smtClean="0"/>
              <a:t>- an interdependence of life forms</a:t>
            </a:r>
          </a:p>
          <a:p>
            <a:endParaRPr lang="en-US" sz="3200" dirty="0"/>
          </a:p>
        </p:txBody>
      </p:sp>
    </p:spTree>
    <p:extLst>
      <p:ext uri="{BB962C8B-B14F-4D97-AF65-F5344CB8AC3E}">
        <p14:creationId xmlns:p14="http://schemas.microsoft.com/office/powerpoint/2010/main" val="131860411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FF3399"/>
            </a:gs>
            <a:gs pos="25000">
              <a:srgbClr val="FF6633"/>
            </a:gs>
            <a:gs pos="50000">
              <a:srgbClr val="FFFF00"/>
            </a:gs>
            <a:gs pos="75000">
              <a:srgbClr val="01A78F"/>
            </a:gs>
            <a:gs pos="100000">
              <a:srgbClr val="3366FF"/>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609600" y="612845"/>
            <a:ext cx="7848600" cy="5509200"/>
          </a:xfrm>
          <a:prstGeom prst="rect">
            <a:avLst/>
          </a:prstGeom>
        </p:spPr>
        <p:txBody>
          <a:bodyPr wrap="square">
            <a:spAutoFit/>
          </a:bodyPr>
          <a:lstStyle/>
          <a:p>
            <a:r>
              <a:rPr lang="en-US" sz="3200" dirty="0" smtClean="0"/>
              <a:t>- an emphasis on society, communal harmony, kinship, a</a:t>
            </a:r>
          </a:p>
          <a:p>
            <a:r>
              <a:rPr lang="en-US" sz="3200" dirty="0" smtClean="0"/>
              <a:t>- an emphasis on society, communal harmony, kinship, and cooperation</a:t>
            </a:r>
          </a:p>
          <a:p>
            <a:r>
              <a:rPr lang="en-US" sz="3200" dirty="0" smtClean="0"/>
              <a:t>- the sacredness and spiritual significance of nature and the earth; particularly objects in nature such as mountains, rivers, rocks, stars, and plants; as well as many animals, such as eagles, hawks, crow, owls, and deer.</a:t>
            </a:r>
          </a:p>
          <a:p>
            <a:r>
              <a:rPr lang="en-US" sz="3200" dirty="0" smtClean="0"/>
              <a:t>- the view of everything in its physical sense, its subtle sense, and its spiritual sense</a:t>
            </a:r>
          </a:p>
        </p:txBody>
      </p:sp>
    </p:spTree>
    <p:extLst>
      <p:ext uri="{BB962C8B-B14F-4D97-AF65-F5344CB8AC3E}">
        <p14:creationId xmlns:p14="http://schemas.microsoft.com/office/powerpoint/2010/main" val="357236686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rgbClr val="42F4C5"/>
            </a:gs>
            <a:gs pos="25000">
              <a:srgbClr val="5EF046"/>
            </a:gs>
            <a:gs pos="50000">
              <a:srgbClr val="FFFF00"/>
            </a:gs>
            <a:gs pos="75000">
              <a:srgbClr val="01A78F"/>
            </a:gs>
            <a:gs pos="100000">
              <a:srgbClr val="3366FF"/>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214745" y="457200"/>
            <a:ext cx="8915400" cy="5509200"/>
          </a:xfrm>
          <a:prstGeom prst="rect">
            <a:avLst/>
          </a:prstGeom>
        </p:spPr>
        <p:txBody>
          <a:bodyPr wrap="square">
            <a:spAutoFit/>
          </a:bodyPr>
          <a:lstStyle/>
          <a:p>
            <a:r>
              <a:rPr lang="en-US" sz="3200" dirty="0" smtClean="0"/>
              <a:t>- an emphasis on self-discipline, and performing various tests of physical ordeals</a:t>
            </a:r>
          </a:p>
          <a:p>
            <a:r>
              <a:rPr lang="en-US" sz="3200" dirty="0" smtClean="0"/>
              <a:t>- purification practices, fasting, and vision-seeking</a:t>
            </a:r>
          </a:p>
          <a:p>
            <a:r>
              <a:rPr lang="en-US" sz="3200" dirty="0" smtClean="0"/>
              <a:t>- an emphasis on warrior culture</a:t>
            </a:r>
          </a:p>
          <a:p>
            <a:r>
              <a:rPr lang="en-US" sz="3200" dirty="0" smtClean="0"/>
              <a:t>- rituals, stories, dancing, art, chants, and music (mainly singing &amp; drumming),</a:t>
            </a:r>
          </a:p>
          <a:p>
            <a:r>
              <a:rPr lang="en-US" sz="3200" dirty="0" smtClean="0"/>
              <a:t>- shamans</a:t>
            </a:r>
          </a:p>
          <a:p>
            <a:r>
              <a:rPr lang="en-US" sz="3200" dirty="0" smtClean="0"/>
              <a:t>- symbols such as the circle and the number four</a:t>
            </a:r>
          </a:p>
          <a:p>
            <a:r>
              <a:rPr lang="en-US" sz="3200" dirty="0" smtClean="0"/>
              <a:t>- the existence of a Great Power or Great Mystery, and various other gods</a:t>
            </a:r>
          </a:p>
          <a:p>
            <a:r>
              <a:rPr lang="en-US" sz="3200" dirty="0" smtClean="0"/>
              <a:t>- an emphasis on health</a:t>
            </a:r>
            <a:endParaRPr lang="en-US" sz="3200" dirty="0"/>
          </a:p>
        </p:txBody>
      </p:sp>
    </p:spTree>
    <p:extLst>
      <p:ext uri="{BB962C8B-B14F-4D97-AF65-F5344CB8AC3E}">
        <p14:creationId xmlns:p14="http://schemas.microsoft.com/office/powerpoint/2010/main" val="32243883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000000"/>
            </a:gs>
            <a:gs pos="39999">
              <a:srgbClr val="0A128C"/>
            </a:gs>
            <a:gs pos="70000">
              <a:srgbClr val="181CC7"/>
            </a:gs>
            <a:gs pos="88000">
              <a:srgbClr val="7005D4"/>
            </a:gs>
            <a:gs pos="100000">
              <a:srgbClr val="8C3D91"/>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152400" y="6248400"/>
            <a:ext cx="2743200" cy="369332"/>
          </a:xfrm>
          <a:prstGeom prst="rect">
            <a:avLst/>
          </a:prstGeom>
          <a:noFill/>
        </p:spPr>
        <p:txBody>
          <a:bodyPr wrap="square" rtlCol="0">
            <a:spAutoFit/>
          </a:bodyPr>
          <a:lstStyle/>
          <a:p>
            <a:r>
              <a:rPr lang="en-US" dirty="0" err="1" smtClean="0"/>
              <a:t>Youtube</a:t>
            </a:r>
            <a:r>
              <a:rPr lang="en-US" dirty="0" smtClean="0"/>
              <a:t> </a:t>
            </a:r>
            <a:endParaRPr lang="en-US" dirty="0"/>
          </a:p>
        </p:txBody>
      </p:sp>
    </p:spTree>
    <p:controls>
      <mc:AlternateContent xmlns:mc="http://schemas.openxmlformats.org/markup-compatibility/2006">
        <mc:Choice xmlns:v="urn:schemas-microsoft-com:vml" Requires="v">
          <p:control spid="2053" name="ShockwaveFlash1" r:id="rId2" imgW="8078328" imgH="5563377"/>
        </mc:Choice>
        <mc:Fallback>
          <p:control name="ShockwaveFlash1" r:id="rId2" imgW="8078328" imgH="5563377">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533400" y="533400"/>
                  <a:ext cx="8078788" cy="55626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52323665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387927" y="914400"/>
            <a:ext cx="8305800" cy="5016758"/>
          </a:xfrm>
          <a:prstGeom prst="rect">
            <a:avLst/>
          </a:prstGeom>
        </p:spPr>
        <p:txBody>
          <a:bodyPr wrap="square">
            <a:spAutoFit/>
          </a:bodyPr>
          <a:lstStyle/>
          <a:p>
            <a:pPr algn="ctr"/>
            <a:r>
              <a:rPr lang="en-US" sz="3200" b="1" u="sng" dirty="0"/>
              <a:t>Death and Burial:</a:t>
            </a:r>
            <a:r>
              <a:rPr lang="en-US" sz="3200" dirty="0"/>
              <a:t/>
            </a:r>
            <a:br>
              <a:rPr lang="en-US" sz="3200" dirty="0"/>
            </a:br>
            <a:r>
              <a:rPr lang="en-US" sz="3200" dirty="0"/>
              <a:t>Because they lived so close to nature, all Native American peoples from the Stone Age to the modern era knew that death from hunger, disease, or enemies was never far away. The various death customs and beliefs, which first evolved during the invasions of Asians from Siberia to Alaska across a land bridge during the last Ice Age at least 12,000 years ago, gave them the means to cope with that experience. </a:t>
            </a:r>
          </a:p>
        </p:txBody>
      </p:sp>
    </p:spTree>
    <p:extLst>
      <p:ext uri="{BB962C8B-B14F-4D97-AF65-F5344CB8AC3E}">
        <p14:creationId xmlns:p14="http://schemas.microsoft.com/office/powerpoint/2010/main" val="350707432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rgbClr val="00B050"/>
            </a:gs>
            <a:gs pos="30000">
              <a:srgbClr val="00B0F0"/>
            </a:gs>
            <a:gs pos="64999">
              <a:srgbClr val="BA0066"/>
            </a:gs>
            <a:gs pos="89999">
              <a:srgbClr val="FF0000"/>
            </a:gs>
            <a:gs pos="100000">
              <a:srgbClr val="FF8200"/>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630382" y="304800"/>
            <a:ext cx="8153400" cy="6986528"/>
          </a:xfrm>
          <a:prstGeom prst="rect">
            <a:avLst/>
          </a:prstGeom>
        </p:spPr>
        <p:txBody>
          <a:bodyPr wrap="square">
            <a:spAutoFit/>
          </a:bodyPr>
          <a:lstStyle/>
          <a:p>
            <a:pPr algn="ctr"/>
            <a:r>
              <a:rPr lang="en-US" sz="3200" dirty="0" smtClean="0"/>
              <a:t>Individual tribes maintained their own death customs and adapted them to their regional environments into which they migrated, although such rituals and beliefs could pass from one group to the other through trade and intermarriage. Most Native American tribes believed that the souls of the dead passed into a spirit world and became part of the spiritual forces that influenced every aspect of their lives. Many tribes believed in two souls: one that died when the body died and one that might wander on and eventually die.</a:t>
            </a:r>
            <a:br>
              <a:rPr lang="en-US" sz="3200" dirty="0" smtClean="0"/>
            </a:br>
            <a:r>
              <a:rPr lang="en-US" sz="3200" dirty="0" smtClean="0"/>
              <a:t/>
            </a:r>
            <a:br>
              <a:rPr lang="en-US" sz="3200" dirty="0" smtClean="0"/>
            </a:br>
            <a:endParaRPr lang="en-US" sz="3200" dirty="0"/>
          </a:p>
        </p:txBody>
      </p:sp>
    </p:spTree>
    <p:extLst>
      <p:ext uri="{BB962C8B-B14F-4D97-AF65-F5344CB8AC3E}">
        <p14:creationId xmlns:p14="http://schemas.microsoft.com/office/powerpoint/2010/main" val="2849216109"/>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228600" y="131618"/>
            <a:ext cx="2971800" cy="369332"/>
          </a:xfrm>
          <a:prstGeom prst="rect">
            <a:avLst/>
          </a:prstGeom>
          <a:noFill/>
        </p:spPr>
        <p:txBody>
          <a:bodyPr wrap="square" rtlCol="0">
            <a:spAutoFit/>
          </a:bodyPr>
          <a:lstStyle/>
          <a:p>
            <a:r>
              <a:rPr lang="en-US" dirty="0" err="1" smtClean="0"/>
              <a:t>Youtube</a:t>
            </a:r>
            <a:endParaRPr lang="en-US" dirty="0"/>
          </a:p>
        </p:txBody>
      </p:sp>
    </p:spTree>
    <p:controls>
      <mc:AlternateContent xmlns:mc="http://schemas.openxmlformats.org/markup-compatibility/2006">
        <mc:Choice xmlns:v="urn:schemas-microsoft-com:vml" Requires="v">
          <p:control spid="3077" name="ShockwaveFlash1" r:id="rId2" imgW="7923810" imgH="5257143"/>
        </mc:Choice>
        <mc:Fallback>
          <p:control name="ShockwaveFlash1" r:id="rId2" imgW="7923810" imgH="5257143">
            <p:pic>
              <p:nvPicPr>
                <p:cNvPr id="0" name="ShockwaveFlash1"/>
                <p:cNvPicPr preferRelativeResize="0">
                  <a:picLocks noChangeArrowheads="1" noChangeShapeType="1"/>
                </p:cNvPicPr>
                <p:nvPr/>
              </p:nvPicPr>
              <p:blipFill>
                <a:blip r:embed="rId4">
                  <a:extLst>
                    <a:ext uri="{28A0092B-C50C-407E-A947-70E740481C1C}">
                      <a14:useLocalDpi xmlns:a14="http://schemas.microsoft.com/office/drawing/2010/main" val="0"/>
                    </a:ext>
                  </a:extLst>
                </a:blip>
                <a:srcRect/>
                <a:stretch>
                  <a:fillRect/>
                </a:stretch>
              </p:blipFill>
              <p:spPr bwMode="auto">
                <a:xfrm>
                  <a:off x="609600" y="838200"/>
                  <a:ext cx="7924800" cy="5257800"/>
                </a:xfrm>
                <a:prstGeom prst="rect">
                  <a:avLst/>
                </a:prstGeom>
                <a:noFill/>
                <a:ln w="9525">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67735117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rgbClr val="FF6699"/>
            </a:gs>
            <a:gs pos="30000">
              <a:srgbClr val="FFC000"/>
            </a:gs>
            <a:gs pos="64999">
              <a:srgbClr val="FF0000"/>
            </a:gs>
            <a:gs pos="89999">
              <a:srgbClr val="AF48EE"/>
            </a:gs>
            <a:gs pos="100000">
              <a:srgbClr val="42F4C5"/>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533400" y="1028343"/>
            <a:ext cx="8229600" cy="5509200"/>
          </a:xfrm>
          <a:prstGeom prst="rect">
            <a:avLst/>
          </a:prstGeom>
        </p:spPr>
        <p:txBody>
          <a:bodyPr wrap="square">
            <a:spAutoFit/>
          </a:bodyPr>
          <a:lstStyle/>
          <a:p>
            <a:r>
              <a:rPr lang="en-US" sz="3200" b="1" u="sng" dirty="0"/>
              <a:t>CLOTHING AND REGALIA:</a:t>
            </a:r>
            <a:r>
              <a:rPr lang="en-US" sz="3200" dirty="0"/>
              <a:t/>
            </a:r>
            <a:br>
              <a:rPr lang="en-US" sz="3200" dirty="0"/>
            </a:br>
            <a:r>
              <a:rPr lang="en-US" sz="3200" dirty="0"/>
              <a:t>Originally, there were many different traditional clothing styles in North America. Nearly every Native American tribe had its own distinctive style of dress, and the people could often tell each other's tribal identities by looking at their clothes, headdresses, and ornamentation.</a:t>
            </a:r>
            <a:br>
              <a:rPr lang="en-US" sz="3200" dirty="0"/>
            </a:br>
            <a:r>
              <a:rPr lang="en-US" sz="3200" dirty="0"/>
              <a:t/>
            </a:r>
            <a:br>
              <a:rPr lang="en-US" sz="3200" dirty="0"/>
            </a:br>
            <a:r>
              <a:rPr lang="en-US" sz="3200" dirty="0"/>
              <a:t/>
            </a:r>
            <a:br>
              <a:rPr lang="en-US" sz="3200" dirty="0"/>
            </a:br>
            <a:r>
              <a:rPr lang="en-US" sz="3200" dirty="0"/>
              <a:t/>
            </a:r>
            <a:br>
              <a:rPr lang="en-US" sz="3200" dirty="0"/>
            </a:br>
            <a:endParaRPr lang="en-US" sz="3200" dirty="0"/>
          </a:p>
        </p:txBody>
      </p:sp>
    </p:spTree>
    <p:extLst>
      <p:ext uri="{BB962C8B-B14F-4D97-AF65-F5344CB8AC3E}">
        <p14:creationId xmlns:p14="http://schemas.microsoft.com/office/powerpoint/2010/main" val="381290038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13000">
              <a:srgbClr val="FFFF00"/>
            </a:gs>
            <a:gs pos="43000">
              <a:srgbClr val="92D050"/>
            </a:gs>
            <a:gs pos="88000">
              <a:srgbClr val="42F4C5"/>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533400" y="1904494"/>
            <a:ext cx="7848600" cy="3046988"/>
          </a:xfrm>
          <a:prstGeom prst="rect">
            <a:avLst/>
          </a:prstGeom>
        </p:spPr>
        <p:txBody>
          <a:bodyPr wrap="square">
            <a:spAutoFit/>
          </a:bodyPr>
          <a:lstStyle/>
          <a:p>
            <a:pPr algn="ctr"/>
            <a:r>
              <a:rPr lang="en-US" sz="3200" dirty="0" smtClean="0"/>
              <a:t>In most tribes, Native American men wore breechclouts or breechcloths (a long rectangular piece of hide or cloth tucked over a belt, so that the flaps fell down in front and behind), sometimes with leather leggings attached in colder climates.</a:t>
            </a:r>
            <a:endParaRPr lang="en-US" sz="3200" dirty="0"/>
          </a:p>
        </p:txBody>
      </p:sp>
    </p:spTree>
    <p:extLst>
      <p:ext uri="{BB962C8B-B14F-4D97-AF65-F5344CB8AC3E}">
        <p14:creationId xmlns:p14="http://schemas.microsoft.com/office/powerpoint/2010/main" val="810933445"/>
      </p:ext>
    </p:extLst>
  </p:cSld>
  <p:clrMapOvr>
    <a:masterClrMapping/>
  </p:clrMapOvr>
  <p:transition spd="slow">
    <p:cove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3962400" y="2458911"/>
            <a:ext cx="4572000" cy="923330"/>
          </a:xfrm>
          <a:prstGeom prst="rect">
            <a:avLst/>
          </a:prstGeom>
        </p:spPr>
        <p:txBody>
          <a:bodyPr>
            <a:spAutoFit/>
          </a:bodyPr>
          <a:lstStyle/>
          <a:p>
            <a:r>
              <a:rPr lang="it-IT" dirty="0" smtClean="0"/>
              <a:t> </a:t>
            </a:r>
          </a:p>
          <a:p>
            <a:r>
              <a:rPr lang="it-IT" dirty="0" smtClean="0"/>
              <a:t>Assiniboine tribe, circa 1885  </a:t>
            </a:r>
          </a:p>
          <a:p>
            <a:r>
              <a:rPr lang="it-IT" dirty="0" smtClean="0"/>
              <a:t> </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3380509"/>
            <a:ext cx="2171700"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85800" y="5334000"/>
            <a:ext cx="5562600" cy="369332"/>
          </a:xfrm>
          <a:prstGeom prst="rect">
            <a:avLst/>
          </a:prstGeom>
          <a:noFill/>
        </p:spPr>
        <p:txBody>
          <a:bodyPr wrap="square" rtlCol="0">
            <a:spAutoFit/>
          </a:bodyPr>
          <a:lstStyle/>
          <a:p>
            <a:r>
              <a:rPr lang="en-US" dirty="0" smtClean="0"/>
              <a:t>From the Sioux tribe, circa 1875. </a:t>
            </a:r>
            <a:endParaRPr lang="en-US" dirty="0"/>
          </a:p>
        </p:txBody>
      </p:sp>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857250"/>
            <a:ext cx="2171700"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770154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rgbClr val="FBEAC7"/>
            </a:gs>
            <a:gs pos="17999">
              <a:srgbClr val="FEE7F2"/>
            </a:gs>
            <a:gs pos="36000">
              <a:srgbClr val="FAC77D"/>
            </a:gs>
            <a:gs pos="61000">
              <a:srgbClr val="FBA97D"/>
            </a:gs>
            <a:gs pos="82001">
              <a:srgbClr val="FBD49C"/>
            </a:gs>
            <a:gs pos="100000">
              <a:srgbClr val="FEE7F2"/>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304800" y="889844"/>
            <a:ext cx="8305800" cy="4524315"/>
          </a:xfrm>
          <a:prstGeom prst="rect">
            <a:avLst/>
          </a:prstGeom>
        </p:spPr>
        <p:txBody>
          <a:bodyPr wrap="square">
            <a:spAutoFit/>
          </a:bodyPr>
          <a:lstStyle/>
          <a:p>
            <a:r>
              <a:rPr lang="en-US" sz="3200" dirty="0" smtClean="0"/>
              <a:t>Most Native American women wore skirts and leggings, though the length, design, and material of the skirts differed from tribe to tribe. In some Indian cultures women's shirts were optional and were usually treated more like coats, while in others, women always wore tunics or mantles in public. And in other tribes women usually wore one-piece dresses instead, like this Cheyenne buckskin dress. </a:t>
            </a:r>
            <a:endParaRPr lang="en-US" sz="3200" dirty="0"/>
          </a:p>
        </p:txBody>
      </p:sp>
    </p:spTree>
    <p:extLst>
      <p:ext uri="{BB962C8B-B14F-4D97-AF65-F5344CB8AC3E}">
        <p14:creationId xmlns:p14="http://schemas.microsoft.com/office/powerpoint/2010/main" val="52829458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rgbClr val="FF6699"/>
            </a:gs>
            <a:gs pos="17999">
              <a:srgbClr val="FEE7F2"/>
            </a:gs>
            <a:gs pos="36000">
              <a:srgbClr val="FF6699"/>
            </a:gs>
            <a:gs pos="61000">
              <a:srgbClr val="FBA97D"/>
            </a:gs>
            <a:gs pos="82001">
              <a:srgbClr val="FF6699"/>
            </a:gs>
            <a:gs pos="100000">
              <a:srgbClr val="FEE7F2"/>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228600" y="1905000"/>
            <a:ext cx="8839200" cy="3539430"/>
          </a:xfrm>
          <a:prstGeom prst="rect">
            <a:avLst/>
          </a:prstGeom>
        </p:spPr>
        <p:txBody>
          <a:bodyPr wrap="square">
            <a:spAutoFit/>
          </a:bodyPr>
          <a:lstStyle/>
          <a:p>
            <a:r>
              <a:rPr lang="en-US" sz="3200" dirty="0" smtClean="0"/>
              <a:t>Nearly all Native Americans had some form of moccasin (a sturdy leather shoe) or mukluk (heavier boot), with the styles of footwear differing from tribe to tribe (as you can see from these </a:t>
            </a:r>
            <a:r>
              <a:rPr lang="en-US" sz="3200" dirty="0" err="1" smtClean="0"/>
              <a:t>mocasin</a:t>
            </a:r>
            <a:r>
              <a:rPr lang="en-US" sz="3200" dirty="0" smtClean="0"/>
              <a:t> pictures). Most tribes used cloaks in colder weather, but some of the northern tribes wore Inuit-style fur parkas instead.</a:t>
            </a:r>
          </a:p>
        </p:txBody>
      </p:sp>
    </p:spTree>
    <p:extLst>
      <p:ext uri="{BB962C8B-B14F-4D97-AF65-F5344CB8AC3E}">
        <p14:creationId xmlns:p14="http://schemas.microsoft.com/office/powerpoint/2010/main" val="245389351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rgbClr val="E6DCAC"/>
            </a:gs>
            <a:gs pos="12000">
              <a:srgbClr val="E6D78A"/>
            </a:gs>
            <a:gs pos="30000">
              <a:srgbClr val="C7AC4C"/>
            </a:gs>
            <a:gs pos="45000">
              <a:srgbClr val="E6D78A"/>
            </a:gs>
            <a:gs pos="77000">
              <a:srgbClr val="C7AC4C"/>
            </a:gs>
            <a:gs pos="100000">
              <a:srgbClr val="E6DCAC"/>
            </a:gs>
          </a:gsLst>
          <a:lin ang="5400000" scaled="0"/>
        </a:gradFill>
        <a:effectLst/>
      </p:bgPr>
    </p:bg>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400550" cy="440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4572000" y="762000"/>
            <a:ext cx="4572000" cy="646331"/>
          </a:xfrm>
          <a:prstGeom prst="rect">
            <a:avLst/>
          </a:prstGeom>
        </p:spPr>
        <p:txBody>
          <a:bodyPr>
            <a:spAutoFit/>
          </a:bodyPr>
          <a:lstStyle/>
          <a:p>
            <a:r>
              <a:rPr lang="en-US" dirty="0" smtClean="0"/>
              <a:t>Handmade beaded moccasins </a:t>
            </a:r>
          </a:p>
          <a:p>
            <a:r>
              <a:rPr lang="en-US" dirty="0" smtClean="0"/>
              <a:t> </a:t>
            </a:r>
            <a:endParaRPr lang="en-US" dirty="0"/>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60623" y="3309801"/>
            <a:ext cx="2019300" cy="3548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3886200" y="5791200"/>
            <a:ext cx="2770502" cy="369332"/>
          </a:xfrm>
          <a:prstGeom prst="rect">
            <a:avLst/>
          </a:prstGeom>
        </p:spPr>
        <p:txBody>
          <a:bodyPr wrap="none">
            <a:spAutoFit/>
          </a:bodyPr>
          <a:lstStyle/>
          <a:p>
            <a:r>
              <a:rPr lang="en-US" dirty="0" smtClean="0"/>
              <a:t>A Cheyenne buckskin dress </a:t>
            </a:r>
            <a:endParaRPr lang="en-US" dirty="0"/>
          </a:p>
        </p:txBody>
      </p:sp>
    </p:spTree>
    <p:extLst>
      <p:ext uri="{BB962C8B-B14F-4D97-AF65-F5344CB8AC3E}">
        <p14:creationId xmlns:p14="http://schemas.microsoft.com/office/powerpoint/2010/main" val="340697005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13000">
              <a:srgbClr val="AF48EE"/>
            </a:gs>
            <a:gs pos="43000">
              <a:srgbClr val="AF48EE"/>
            </a:gs>
            <a:gs pos="88000">
              <a:srgbClr val="AF48EE"/>
            </a:gs>
          </a:gsLst>
          <a:lin ang="5400000" scaled="0"/>
        </a:gradFill>
        <a:effectLst/>
      </p:bgPr>
    </p:bg>
    <p:spTree>
      <p:nvGrpSpPr>
        <p:cNvPr id="1" name=""/>
        <p:cNvGrpSpPr/>
        <p:nvPr/>
      </p:nvGrpSpPr>
      <p:grpSpPr>
        <a:xfrm>
          <a:off x="0" y="0"/>
          <a:ext cx="0" cy="0"/>
          <a:chOff x="0" y="0"/>
          <a:chExt cx="0" cy="0"/>
        </a:xfrm>
      </p:grpSpPr>
      <p:pic>
        <p:nvPicPr>
          <p:cNvPr id="2" name="Picture 1" descr="Script &gt; Handwritten fonts | dafont.com - Windows Internet Explore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970" t="27907" r="43217" b="58865"/>
          <a:stretch/>
        </p:blipFill>
        <p:spPr>
          <a:xfrm>
            <a:off x="152400" y="1066800"/>
            <a:ext cx="6233886" cy="990600"/>
          </a:xfrm>
          <a:prstGeom prst="rect">
            <a:avLst/>
          </a:prstGeom>
        </p:spPr>
      </p:pic>
      <p:pic>
        <p:nvPicPr>
          <p:cNvPr id="3" name="Picture 2" descr="Script &gt; Handwritten fonts | dafont.com - Windows Internet Explore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0985" t="73241" r="56591" b="15219"/>
          <a:stretch/>
        </p:blipFill>
        <p:spPr>
          <a:xfrm>
            <a:off x="893288" y="4142509"/>
            <a:ext cx="5821276" cy="1115292"/>
          </a:xfrm>
          <a:prstGeom prst="rect">
            <a:avLst/>
          </a:prstGeom>
        </p:spPr>
      </p:pic>
      <p:pic>
        <p:nvPicPr>
          <p:cNvPr id="4" name="Picture 3" descr="Script &gt; Handwritten fonts | dafont.com - Windows Internet Explore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10785" t="55206" r="85517" b="35506"/>
          <a:stretch/>
        </p:blipFill>
        <p:spPr>
          <a:xfrm>
            <a:off x="6434009" y="4142509"/>
            <a:ext cx="561109" cy="886691"/>
          </a:xfrm>
          <a:prstGeom prst="rect">
            <a:avLst/>
          </a:prstGeom>
        </p:spPr>
      </p:pic>
      <p:pic>
        <p:nvPicPr>
          <p:cNvPr id="5" name="Picture 4" descr="Script &gt; Handwritten fonts | dafont.com - Windows Internet Explore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56511" t="27907" r="16364" b="58865"/>
          <a:stretch/>
        </p:blipFill>
        <p:spPr>
          <a:xfrm>
            <a:off x="4027714" y="2514600"/>
            <a:ext cx="3773221" cy="990600"/>
          </a:xfrm>
          <a:prstGeom prst="rect">
            <a:avLst/>
          </a:prstGeom>
        </p:spPr>
      </p:pic>
    </p:spTree>
    <p:extLst>
      <p:ext uri="{BB962C8B-B14F-4D97-AF65-F5344CB8AC3E}">
        <p14:creationId xmlns:p14="http://schemas.microsoft.com/office/powerpoint/2010/main" val="89805772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13000">
              <a:srgbClr val="92D050"/>
            </a:gs>
            <a:gs pos="43000">
              <a:srgbClr val="FFFF00"/>
            </a:gs>
            <a:gs pos="88000">
              <a:srgbClr val="FF6699"/>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152400" y="1524000"/>
            <a:ext cx="8686800" cy="4524315"/>
          </a:xfrm>
          <a:prstGeom prst="rect">
            <a:avLst/>
          </a:prstGeom>
        </p:spPr>
        <p:txBody>
          <a:bodyPr wrap="square">
            <a:spAutoFit/>
          </a:bodyPr>
          <a:lstStyle/>
          <a:p>
            <a:pPr algn="ctr"/>
            <a:r>
              <a:rPr lang="en-US" sz="3200" b="1" dirty="0"/>
              <a:t>The Native Americans were in a near constant state of warfare with one another. Many tribes disappeared even before Columbus arrived in America, as a result of tribal conflict. Basically as cultures of nomadic hunter gatherers they were in constant competition over hunting grounds, with the stronger tribes exercising their control over the more fertile areas. </a:t>
            </a:r>
            <a:r>
              <a:rPr lang="en-US" sz="3200" dirty="0"/>
              <a:t/>
            </a:r>
            <a:br>
              <a:rPr lang="en-US" sz="3200" dirty="0"/>
            </a:br>
            <a:endParaRPr lang="en-US" sz="3200" dirty="0"/>
          </a:p>
        </p:txBody>
      </p:sp>
    </p:spTree>
    <p:extLst>
      <p:ext uri="{BB962C8B-B14F-4D97-AF65-F5344CB8AC3E}">
        <p14:creationId xmlns:p14="http://schemas.microsoft.com/office/powerpoint/2010/main" val="67111354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13000">
              <a:srgbClr val="92D050"/>
            </a:gs>
            <a:gs pos="43000">
              <a:srgbClr val="FFFF00"/>
            </a:gs>
            <a:gs pos="88000">
              <a:srgbClr val="FF6699"/>
            </a:gs>
          </a:gsLst>
          <a:lin ang="5400000" scaled="0"/>
        </a:gradFill>
        <a:effectLst/>
      </p:bgPr>
    </p:bg>
    <p:spTree>
      <p:nvGrpSpPr>
        <p:cNvPr id="1" name=""/>
        <p:cNvGrpSpPr/>
        <p:nvPr/>
      </p:nvGrpSpPr>
      <p:grpSpPr>
        <a:xfrm>
          <a:off x="0" y="0"/>
          <a:ext cx="0" cy="0"/>
          <a:chOff x="0" y="0"/>
          <a:chExt cx="0" cy="0"/>
        </a:xfrm>
      </p:grpSpPr>
      <p:sp>
        <p:nvSpPr>
          <p:cNvPr id="3" name="Rectangle 2"/>
          <p:cNvSpPr/>
          <p:nvPr/>
        </p:nvSpPr>
        <p:spPr>
          <a:xfrm>
            <a:off x="381000" y="1524000"/>
            <a:ext cx="8305800" cy="3970318"/>
          </a:xfrm>
          <a:prstGeom prst="rect">
            <a:avLst/>
          </a:prstGeom>
        </p:spPr>
        <p:txBody>
          <a:bodyPr wrap="square">
            <a:spAutoFit/>
          </a:bodyPr>
          <a:lstStyle/>
          <a:p>
            <a:r>
              <a:rPr lang="en-US" sz="2800" b="1" dirty="0" smtClean="0"/>
              <a:t>Not only did these tribes compete for food but also it became common practice to raid one another for women and slaves. Inbreeding in many tribes was a severe problem and child mortality rates were extremely high. When Lewis a Clark explored through North America many of the tribes welcomed the alliance with the "Americans" for the purpose of weapons to extract vengeance upon the various tribes that have harassed them in the pass.</a:t>
            </a:r>
            <a:endParaRPr lang="en-US" sz="2800" b="1" dirty="0"/>
          </a:p>
        </p:txBody>
      </p:sp>
    </p:spTree>
    <p:extLst>
      <p:ext uri="{BB962C8B-B14F-4D97-AF65-F5344CB8AC3E}">
        <p14:creationId xmlns:p14="http://schemas.microsoft.com/office/powerpoint/2010/main" val="230403652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60204942"/>
              </p:ext>
            </p:extLst>
          </p:nvPr>
        </p:nvGraphicFramePr>
        <p:xfrm>
          <a:off x="381000" y="1332039"/>
          <a:ext cx="8534400" cy="5303520"/>
        </p:xfrm>
        <a:graphic>
          <a:graphicData uri="http://schemas.openxmlformats.org/drawingml/2006/table">
            <a:tbl>
              <a:tblPr firstRow="1" bandRow="1">
                <a:tableStyleId>{BDBED569-4797-4DF1-A0F4-6AAB3CD982D8}</a:tableStyleId>
              </a:tblPr>
              <a:tblGrid>
                <a:gridCol w="3581400"/>
                <a:gridCol w="838200"/>
                <a:gridCol w="838200"/>
                <a:gridCol w="990600"/>
                <a:gridCol w="2286000"/>
              </a:tblGrid>
              <a:tr h="838200">
                <a:tc>
                  <a:txBody>
                    <a:bodyPr/>
                    <a:lstStyle/>
                    <a:p>
                      <a:r>
                        <a:rPr lang="en-US" dirty="0" smtClean="0"/>
                        <a:t>Website</a:t>
                      </a:r>
                      <a:endParaRPr lang="en-US" dirty="0"/>
                    </a:p>
                  </a:txBody>
                  <a:tcPr/>
                </a:tc>
                <a:tc>
                  <a:txBody>
                    <a:bodyPr/>
                    <a:lstStyle/>
                    <a:p>
                      <a:r>
                        <a:rPr lang="en-US" dirty="0" smtClean="0"/>
                        <a:t>Date Visited: </a:t>
                      </a:r>
                      <a:endParaRPr lang="en-US" dirty="0"/>
                    </a:p>
                  </a:txBody>
                  <a:tcPr/>
                </a:tc>
                <a:tc>
                  <a:txBody>
                    <a:bodyPr/>
                    <a:lstStyle/>
                    <a:p>
                      <a:r>
                        <a:rPr lang="en-US" dirty="0" smtClean="0"/>
                        <a:t>Author: </a:t>
                      </a:r>
                      <a:endParaRPr lang="en-US" dirty="0"/>
                    </a:p>
                  </a:txBody>
                  <a:tcPr/>
                </a:tc>
                <a:tc>
                  <a:txBody>
                    <a:bodyPr/>
                    <a:lstStyle/>
                    <a:p>
                      <a:r>
                        <a:rPr lang="en-US" dirty="0" smtClean="0"/>
                        <a:t>Last Site Updated: </a:t>
                      </a:r>
                      <a:endParaRPr lang="en-US" dirty="0"/>
                    </a:p>
                  </a:txBody>
                  <a:tcPr/>
                </a:tc>
                <a:tc>
                  <a:txBody>
                    <a:bodyPr/>
                    <a:lstStyle/>
                    <a:p>
                      <a:r>
                        <a:rPr lang="en-US" dirty="0" smtClean="0"/>
                        <a:t>Title: </a:t>
                      </a:r>
                      <a:endParaRPr lang="en-US" dirty="0"/>
                    </a:p>
                  </a:txBody>
                  <a:tcPr/>
                </a:tc>
              </a:tr>
              <a:tr h="609600">
                <a:tc>
                  <a:txBody>
                    <a:bodyPr/>
                    <a:lstStyle/>
                    <a:p>
                      <a:r>
                        <a:rPr lang="en-US" sz="1800" kern="1200" dirty="0" smtClean="0">
                          <a:solidFill>
                            <a:schemeClr val="tx1"/>
                          </a:solidFill>
                          <a:effectLst/>
                          <a:latin typeface="+mn-lt"/>
                          <a:ea typeface="+mn-ea"/>
                          <a:cs typeface="+mn-cs"/>
                          <a:hlinkClick r:id="rId2"/>
                        </a:rPr>
                        <a:t>http://answers.yahoo.com/question/index;_ylt=AnhKqx.Xmf_gf5zthSta7.AjzKIX;_ylv=3?qid=20101004013454AAp7Uu1</a:t>
                      </a:r>
                      <a:r>
                        <a:rPr lang="en-US" sz="1800" kern="1200" dirty="0" smtClean="0">
                          <a:solidFill>
                            <a:schemeClr val="tx1"/>
                          </a:solidFill>
                          <a:effectLst/>
                          <a:latin typeface="+mn-lt"/>
                          <a:ea typeface="+mn-ea"/>
                          <a:cs typeface="+mn-cs"/>
                        </a:rPr>
                        <a:t/>
                      </a:r>
                      <a:br>
                        <a:rPr lang="en-US" sz="1800" kern="1200" dirty="0" smtClean="0">
                          <a:solidFill>
                            <a:schemeClr val="tx1"/>
                          </a:solidFill>
                          <a:effectLst/>
                          <a:latin typeface="+mn-lt"/>
                          <a:ea typeface="+mn-ea"/>
                          <a:cs typeface="+mn-cs"/>
                        </a:rPr>
                      </a:br>
                      <a:endParaRPr lang="en-US" dirty="0"/>
                    </a:p>
                  </a:txBody>
                  <a:tcPr/>
                </a:tc>
                <a:tc>
                  <a:txBody>
                    <a:bodyPr/>
                    <a:lstStyle/>
                    <a:p>
                      <a:r>
                        <a:rPr lang="en-US" dirty="0" smtClean="0">
                          <a:effectLst/>
                        </a:rPr>
                        <a:t>18 April 2011</a:t>
                      </a:r>
                      <a:endParaRPr lang="en-US" dirty="0"/>
                    </a:p>
                  </a:txBody>
                  <a:tcPr/>
                </a:tc>
                <a:tc>
                  <a:txBody>
                    <a:bodyPr/>
                    <a:lstStyle/>
                    <a:p>
                      <a:r>
                        <a:rPr lang="en-US" dirty="0" smtClean="0"/>
                        <a:t>Yahoo</a:t>
                      </a:r>
                      <a:endParaRPr lang="en-US" dirty="0"/>
                    </a:p>
                  </a:txBody>
                  <a:tcPr/>
                </a:tc>
                <a:tc>
                  <a:txBody>
                    <a:bodyPr/>
                    <a:lstStyle/>
                    <a:p>
                      <a:r>
                        <a:rPr lang="en-US" dirty="0" smtClean="0"/>
                        <a:t>2011</a:t>
                      </a:r>
                      <a:endParaRPr lang="en-US" dirty="0"/>
                    </a:p>
                  </a:txBody>
                  <a:tcPr/>
                </a:tc>
                <a:tc>
                  <a:txBody>
                    <a:bodyPr/>
                    <a:lstStyle/>
                    <a:p>
                      <a:r>
                        <a:rPr lang="en-US" dirty="0" smtClean="0"/>
                        <a:t>Did Native American Indian tribes fight each other?</a:t>
                      </a:r>
                    </a:p>
                    <a:p>
                      <a:endParaRPr lang="en-US" dirty="0"/>
                    </a:p>
                  </a:txBody>
                  <a:tcPr/>
                </a:tc>
              </a:tr>
              <a:tr h="609600">
                <a:tc>
                  <a:txBody>
                    <a:bodyPr/>
                    <a:lstStyle/>
                    <a:p>
                      <a:r>
                        <a:rPr lang="en-US" sz="1800" kern="1200" dirty="0" smtClean="0">
                          <a:solidFill>
                            <a:schemeClr val="tx1"/>
                          </a:solidFill>
                          <a:effectLst/>
                          <a:latin typeface="+mn-lt"/>
                          <a:ea typeface="+mn-ea"/>
                          <a:cs typeface="+mn-cs"/>
                          <a:hlinkClick r:id="rId3"/>
                        </a:rPr>
                        <a:t>http://www.historyonthenet.com/Native_Americans/tribes.htm</a:t>
                      </a:r>
                      <a:r>
                        <a:rPr lang="en-US" sz="1800" kern="1200" dirty="0" smtClean="0">
                          <a:solidFill>
                            <a:schemeClr val="tx1"/>
                          </a:solidFill>
                          <a:effectLst/>
                          <a:latin typeface="+mn-lt"/>
                          <a:ea typeface="+mn-ea"/>
                          <a:cs typeface="+mn-cs"/>
                        </a:rPr>
                        <a:t/>
                      </a:r>
                      <a:br>
                        <a:rPr lang="en-US" sz="1800" kern="1200" dirty="0" smtClean="0">
                          <a:solidFill>
                            <a:schemeClr val="tx1"/>
                          </a:solidFill>
                          <a:effectLst/>
                          <a:latin typeface="+mn-lt"/>
                          <a:ea typeface="+mn-ea"/>
                          <a:cs typeface="+mn-cs"/>
                        </a:rPr>
                      </a:br>
                      <a:endParaRPr lang="en-US" dirty="0"/>
                    </a:p>
                  </a:txBody>
                  <a:tcPr/>
                </a:tc>
                <a:tc>
                  <a:txBody>
                    <a:bodyPr/>
                    <a:lstStyle/>
                    <a:p>
                      <a:r>
                        <a:rPr lang="en-US" dirty="0" smtClean="0">
                          <a:effectLst/>
                        </a:rPr>
                        <a:t>18 April 2011</a:t>
                      </a:r>
                      <a:endParaRPr lang="en-US" dirty="0"/>
                    </a:p>
                  </a:txBody>
                  <a:tcPr/>
                </a:tc>
                <a:tc>
                  <a:txBody>
                    <a:bodyPr/>
                    <a:lstStyle/>
                    <a:p>
                      <a:r>
                        <a:rPr lang="en-US" dirty="0" smtClean="0"/>
                        <a:t>History on the net</a:t>
                      </a:r>
                      <a:endParaRPr lang="en-US" dirty="0"/>
                    </a:p>
                  </a:txBody>
                  <a:tcPr/>
                </a:tc>
                <a:tc>
                  <a:txBody>
                    <a:bodyPr/>
                    <a:lstStyle/>
                    <a:p>
                      <a:r>
                        <a:rPr lang="en-US" dirty="0" smtClean="0"/>
                        <a:t>2011</a:t>
                      </a:r>
                      <a:endParaRPr lang="en-US" dirty="0"/>
                    </a:p>
                  </a:txBody>
                  <a:tcPr/>
                </a:tc>
                <a:tc>
                  <a:txBody>
                    <a:bodyPr/>
                    <a:lstStyle/>
                    <a:p>
                      <a:r>
                        <a:rPr lang="en-US" dirty="0" smtClean="0"/>
                        <a:t>Native Americans- Tribes/Nations</a:t>
                      </a:r>
                      <a:endParaRPr lang="en-US" dirty="0"/>
                    </a:p>
                  </a:txBody>
                  <a:tcPr/>
                </a:tc>
              </a:tr>
              <a:tr h="609600">
                <a:tc>
                  <a:txBody>
                    <a:bodyPr/>
                    <a:lstStyle/>
                    <a:p>
                      <a:r>
                        <a:rPr lang="en-US" sz="1800" kern="1200" dirty="0" smtClean="0">
                          <a:solidFill>
                            <a:schemeClr val="tx1"/>
                          </a:solidFill>
                          <a:effectLst/>
                          <a:latin typeface="+mn-lt"/>
                          <a:ea typeface="+mn-ea"/>
                          <a:cs typeface="+mn-cs"/>
                          <a:hlinkClick r:id="rId4"/>
                        </a:rPr>
                        <a:t>http://www.native-languages.org/houses.htm</a:t>
                      </a:r>
                      <a:r>
                        <a:rPr lang="en-US" sz="1800" kern="1200" dirty="0" smtClean="0">
                          <a:solidFill>
                            <a:schemeClr val="tx1"/>
                          </a:solidFill>
                          <a:effectLst/>
                          <a:latin typeface="+mn-lt"/>
                          <a:ea typeface="+mn-ea"/>
                          <a:cs typeface="+mn-cs"/>
                        </a:rPr>
                        <a:t/>
                      </a:r>
                      <a:br>
                        <a:rPr lang="en-US" sz="1800" kern="1200" dirty="0" smtClean="0">
                          <a:solidFill>
                            <a:schemeClr val="tx1"/>
                          </a:solidFill>
                          <a:effectLst/>
                          <a:latin typeface="+mn-lt"/>
                          <a:ea typeface="+mn-ea"/>
                          <a:cs typeface="+mn-cs"/>
                        </a:rPr>
                      </a:br>
                      <a:endParaRPr lang="en-US" dirty="0"/>
                    </a:p>
                  </a:txBody>
                  <a:tcPr/>
                </a:tc>
                <a:tc>
                  <a:txBody>
                    <a:bodyPr/>
                    <a:lstStyle/>
                    <a:p>
                      <a:r>
                        <a:rPr lang="en-US" dirty="0" smtClean="0">
                          <a:effectLst/>
                        </a:rPr>
                        <a:t>18 April 2011</a:t>
                      </a:r>
                      <a:endParaRPr lang="en-US" dirty="0"/>
                    </a:p>
                  </a:txBody>
                  <a:tcPr/>
                </a:tc>
                <a:tc>
                  <a:txBody>
                    <a:bodyPr/>
                    <a:lstStyle/>
                    <a:p>
                      <a:r>
                        <a:rPr lang="en-US" dirty="0" smtClean="0"/>
                        <a:t>Native American facts for kids</a:t>
                      </a:r>
                      <a:endParaRPr lang="en-US" dirty="0"/>
                    </a:p>
                  </a:txBody>
                  <a:tcPr/>
                </a:tc>
                <a:tc>
                  <a:txBody>
                    <a:bodyPr/>
                    <a:lstStyle/>
                    <a:p>
                      <a:r>
                        <a:rPr lang="en-US" dirty="0" smtClean="0"/>
                        <a:t>2011</a:t>
                      </a:r>
                      <a:endParaRPr lang="en-US" dirty="0"/>
                    </a:p>
                  </a:txBody>
                  <a:tcPr/>
                </a:tc>
                <a:tc>
                  <a:txBody>
                    <a:bodyPr/>
                    <a:lstStyle/>
                    <a:p>
                      <a:r>
                        <a:rPr lang="en-US" dirty="0" smtClean="0"/>
                        <a:t>Native American</a:t>
                      </a:r>
                      <a:r>
                        <a:rPr lang="en-US" baseline="0" dirty="0" smtClean="0"/>
                        <a:t> houses</a:t>
                      </a:r>
                      <a:endParaRPr lang="en-US" dirty="0"/>
                    </a:p>
                  </a:txBody>
                  <a:tcPr/>
                </a:tc>
              </a:tr>
            </a:tbl>
          </a:graphicData>
        </a:graphic>
      </p:graphicFrame>
      <p:sp>
        <p:nvSpPr>
          <p:cNvPr id="4" name="TextBox 3"/>
          <p:cNvSpPr txBox="1"/>
          <p:nvPr/>
        </p:nvSpPr>
        <p:spPr>
          <a:xfrm>
            <a:off x="2514600" y="346364"/>
            <a:ext cx="3657600" cy="923330"/>
          </a:xfrm>
          <a:prstGeom prst="rect">
            <a:avLst/>
          </a:prstGeom>
          <a:noFill/>
        </p:spPr>
        <p:txBody>
          <a:bodyPr wrap="square" rtlCol="0">
            <a:spAutoFit/>
          </a:bodyPr>
          <a:lstStyle/>
          <a:p>
            <a:r>
              <a:rPr lang="en-US" sz="5400" dirty="0" smtClean="0"/>
              <a:t>Bibliography</a:t>
            </a:r>
            <a:endParaRPr lang="en-US" sz="5400" dirty="0"/>
          </a:p>
        </p:txBody>
      </p:sp>
    </p:spTree>
    <p:extLst>
      <p:ext uri="{BB962C8B-B14F-4D97-AF65-F5344CB8AC3E}">
        <p14:creationId xmlns:p14="http://schemas.microsoft.com/office/powerpoint/2010/main" val="110722240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2000">
              <a:srgbClr val="AF48EE"/>
            </a:gs>
            <a:gs pos="100000">
              <a:srgbClr val="C0C0ED"/>
            </a:gs>
            <a:gs pos="0">
              <a:srgbClr val="52B1DC"/>
            </a:gs>
            <a:gs pos="0">
              <a:schemeClr val="accent1">
                <a:tint val="66000"/>
                <a:satMod val="160000"/>
              </a:schemeClr>
            </a:gs>
            <a:gs pos="95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2" name="Picture 1" descr="Script &gt; Brush fonts | dafont.com - Windows Internet Explore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212" t="27907" r="43465" b="62242"/>
          <a:stretch/>
        </p:blipFill>
        <p:spPr>
          <a:xfrm>
            <a:off x="13060" y="533400"/>
            <a:ext cx="7815023" cy="914400"/>
          </a:xfrm>
          <a:prstGeom prst="rect">
            <a:avLst/>
          </a:prstGeom>
        </p:spPr>
      </p:pic>
      <p:pic>
        <p:nvPicPr>
          <p:cNvPr id="3" name="Picture 2" descr="Script &gt; Brush fonts | dafont.com - Windows Internet Explore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1213" t="40290" r="56135" b="51830"/>
          <a:stretch/>
        </p:blipFill>
        <p:spPr>
          <a:xfrm>
            <a:off x="13060" y="3886200"/>
            <a:ext cx="6664420" cy="865910"/>
          </a:xfrm>
          <a:prstGeom prst="rect">
            <a:avLst/>
          </a:prstGeom>
        </p:spPr>
      </p:pic>
      <p:pic>
        <p:nvPicPr>
          <p:cNvPr id="4" name="Picture 3" descr="Script &gt; Brush fonts | dafont.com - Windows Internet Explore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57814" t="29065" r="18182" b="63786"/>
          <a:stretch/>
        </p:blipFill>
        <p:spPr>
          <a:xfrm>
            <a:off x="4197662" y="2085109"/>
            <a:ext cx="4648995" cy="745339"/>
          </a:xfrm>
          <a:prstGeom prst="rect">
            <a:avLst/>
          </a:prstGeom>
        </p:spPr>
      </p:pic>
      <p:pic>
        <p:nvPicPr>
          <p:cNvPr id="5" name="Picture 4" descr="Script &gt; Brush fonts | dafont.com - Windows Internet Explore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44088" t="37757" r="18181" b="51830"/>
          <a:stretch/>
        </p:blipFill>
        <p:spPr>
          <a:xfrm>
            <a:off x="2393630" y="5334000"/>
            <a:ext cx="6480736" cy="962890"/>
          </a:xfrm>
          <a:prstGeom prst="rect">
            <a:avLst/>
          </a:prstGeom>
        </p:spPr>
      </p:pic>
    </p:spTree>
    <p:extLst>
      <p:ext uri="{BB962C8B-B14F-4D97-AF65-F5344CB8AC3E}">
        <p14:creationId xmlns:p14="http://schemas.microsoft.com/office/powerpoint/2010/main" val="3478858696"/>
      </p:ext>
    </p:extLst>
  </p:cSld>
  <p:clrMapOvr>
    <a:masterClrMapping/>
  </p:clrMapOvr>
  <p:transition spd="slow">
    <p:randomBar dir="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861979435"/>
              </p:ext>
            </p:extLst>
          </p:nvPr>
        </p:nvGraphicFramePr>
        <p:xfrm>
          <a:off x="228600" y="1600200"/>
          <a:ext cx="8534400" cy="3566160"/>
        </p:xfrm>
        <a:graphic>
          <a:graphicData uri="http://schemas.openxmlformats.org/drawingml/2006/table">
            <a:tbl>
              <a:tblPr firstRow="1" bandRow="1">
                <a:tableStyleId>{BDBED569-4797-4DF1-A0F4-6AAB3CD982D8}</a:tableStyleId>
              </a:tblPr>
              <a:tblGrid>
                <a:gridCol w="3048000"/>
                <a:gridCol w="914400"/>
                <a:gridCol w="1295400"/>
                <a:gridCol w="990600"/>
                <a:gridCol w="2286000"/>
              </a:tblGrid>
              <a:tr h="609600">
                <a:tc>
                  <a:txBody>
                    <a:bodyPr/>
                    <a:lstStyle/>
                    <a:p>
                      <a:r>
                        <a:rPr lang="en-US" sz="1800" kern="1200" dirty="0" smtClean="0">
                          <a:solidFill>
                            <a:schemeClr val="tx1"/>
                          </a:solidFill>
                          <a:effectLst/>
                          <a:latin typeface="+mn-lt"/>
                          <a:ea typeface="+mn-ea"/>
                          <a:cs typeface="+mn-cs"/>
                          <a:hlinkClick r:id="rId2"/>
                        </a:rPr>
                        <a:t>http://www.native-languages.org/clothing.htm</a:t>
                      </a:r>
                      <a:r>
                        <a:rPr lang="en-US" sz="1800" kern="1200" dirty="0" smtClean="0">
                          <a:solidFill>
                            <a:schemeClr val="tx1"/>
                          </a:solidFill>
                          <a:effectLst/>
                          <a:latin typeface="+mn-lt"/>
                          <a:ea typeface="+mn-ea"/>
                          <a:cs typeface="+mn-cs"/>
                        </a:rPr>
                        <a:t/>
                      </a:r>
                      <a:br>
                        <a:rPr lang="en-US" sz="1800" kern="1200" dirty="0" smtClean="0">
                          <a:solidFill>
                            <a:schemeClr val="tx1"/>
                          </a:solidFill>
                          <a:effectLst/>
                          <a:latin typeface="+mn-lt"/>
                          <a:ea typeface="+mn-ea"/>
                          <a:cs typeface="+mn-cs"/>
                        </a:rPr>
                      </a:br>
                      <a:endParaRPr lang="en-US" dirty="0"/>
                    </a:p>
                  </a:txBody>
                  <a:tcPr/>
                </a:tc>
                <a:tc>
                  <a:txBody>
                    <a:bodyPr/>
                    <a:lstStyle/>
                    <a:p>
                      <a:r>
                        <a:rPr lang="en-US" dirty="0" smtClean="0">
                          <a:effectLst/>
                        </a:rPr>
                        <a:t>18 April 2011</a:t>
                      </a:r>
                      <a:endParaRPr lang="en-US" dirty="0"/>
                    </a:p>
                  </a:txBody>
                  <a:tcPr/>
                </a:tc>
                <a:tc>
                  <a:txBody>
                    <a:bodyPr/>
                    <a:lstStyle/>
                    <a:p>
                      <a:r>
                        <a:rPr lang="en-US" dirty="0" smtClean="0"/>
                        <a:t>Native American facts for kids</a:t>
                      </a:r>
                      <a:endParaRPr lang="en-US" dirty="0"/>
                    </a:p>
                  </a:txBody>
                  <a:tcPr/>
                </a:tc>
                <a:tc>
                  <a:txBody>
                    <a:bodyPr/>
                    <a:lstStyle/>
                    <a:p>
                      <a:r>
                        <a:rPr lang="en-US" dirty="0" smtClean="0"/>
                        <a:t>2011</a:t>
                      </a:r>
                      <a:endParaRPr lang="en-US" dirty="0"/>
                    </a:p>
                  </a:txBody>
                  <a:tcPr/>
                </a:tc>
                <a:tc>
                  <a:txBody>
                    <a:bodyPr/>
                    <a:lstStyle/>
                    <a:p>
                      <a:r>
                        <a:rPr lang="en-US" dirty="0" smtClean="0"/>
                        <a:t>Native American clothing and</a:t>
                      </a:r>
                      <a:r>
                        <a:rPr lang="en-US" baseline="0" dirty="0" smtClean="0"/>
                        <a:t> Regalia </a:t>
                      </a:r>
                      <a:endParaRPr lang="en-US" dirty="0"/>
                    </a:p>
                  </a:txBody>
                  <a:tcPr/>
                </a:tc>
              </a:tr>
              <a:tr h="609600">
                <a:tc>
                  <a:txBody>
                    <a:bodyPr/>
                    <a:lstStyle/>
                    <a:p>
                      <a:r>
                        <a:rPr lang="en-US" sz="1800" kern="1200" dirty="0" smtClean="0">
                          <a:solidFill>
                            <a:schemeClr val="tx1"/>
                          </a:solidFill>
                          <a:effectLst/>
                          <a:latin typeface="+mn-lt"/>
                          <a:ea typeface="+mn-ea"/>
                          <a:cs typeface="+mn-cs"/>
                          <a:hlinkClick r:id="rId3"/>
                        </a:rPr>
                        <a:t>http://www.deathreference.com/Me-Nu/Native-American-Religion.html</a:t>
                      </a:r>
                      <a:r>
                        <a:rPr lang="en-US" sz="1800" kern="1200" dirty="0" smtClean="0">
                          <a:solidFill>
                            <a:schemeClr val="tx1"/>
                          </a:solidFill>
                          <a:effectLst/>
                          <a:latin typeface="+mn-lt"/>
                          <a:ea typeface="+mn-ea"/>
                          <a:cs typeface="+mn-cs"/>
                        </a:rPr>
                        <a:t/>
                      </a:r>
                      <a:br>
                        <a:rPr lang="en-US" sz="1800" kern="1200" dirty="0" smtClean="0">
                          <a:solidFill>
                            <a:schemeClr val="tx1"/>
                          </a:solidFill>
                          <a:effectLst/>
                          <a:latin typeface="+mn-lt"/>
                          <a:ea typeface="+mn-ea"/>
                          <a:cs typeface="+mn-cs"/>
                        </a:rPr>
                      </a:br>
                      <a:endParaRPr lang="en-US" dirty="0"/>
                    </a:p>
                  </a:txBody>
                  <a:tcPr/>
                </a:tc>
                <a:tc>
                  <a:txBody>
                    <a:bodyPr/>
                    <a:lstStyle/>
                    <a:p>
                      <a:r>
                        <a:rPr lang="en-US" dirty="0" smtClean="0">
                          <a:effectLst/>
                        </a:rPr>
                        <a:t>18 April 2011</a:t>
                      </a:r>
                      <a:endParaRPr lang="en-US" dirty="0"/>
                    </a:p>
                  </a:txBody>
                  <a:tcPr/>
                </a:tc>
                <a:tc>
                  <a:txBody>
                    <a:bodyPr/>
                    <a:lstStyle/>
                    <a:p>
                      <a:r>
                        <a:rPr lang="en-US" dirty="0" smtClean="0"/>
                        <a:t>Encyclopedia of Death and Dying</a:t>
                      </a:r>
                      <a:endParaRPr lang="en-US" dirty="0"/>
                    </a:p>
                  </a:txBody>
                  <a:tcPr/>
                </a:tc>
                <a:tc>
                  <a:txBody>
                    <a:bodyPr/>
                    <a:lstStyle/>
                    <a:p>
                      <a:r>
                        <a:rPr lang="en-US" dirty="0" smtClean="0"/>
                        <a:t>2011</a:t>
                      </a:r>
                      <a:endParaRPr lang="en-US" dirty="0"/>
                    </a:p>
                  </a:txBody>
                  <a:tcPr/>
                </a:tc>
                <a:tc>
                  <a:txBody>
                    <a:bodyPr/>
                    <a:lstStyle/>
                    <a:p>
                      <a:r>
                        <a:rPr lang="en-US" dirty="0" smtClean="0"/>
                        <a:t>Native American Religion</a:t>
                      </a:r>
                      <a:endParaRPr lang="en-US" dirty="0"/>
                    </a:p>
                  </a:txBody>
                  <a:tcPr/>
                </a:tc>
              </a:tr>
              <a:tr h="609600">
                <a:tc>
                  <a:txBody>
                    <a:bodyPr/>
                    <a:lstStyle/>
                    <a:p>
                      <a:r>
                        <a:rPr lang="en-US" sz="1800" kern="1200" dirty="0" smtClean="0">
                          <a:solidFill>
                            <a:schemeClr val="tx1"/>
                          </a:solidFill>
                          <a:effectLst/>
                          <a:latin typeface="+mn-lt"/>
                          <a:ea typeface="+mn-ea"/>
                          <a:cs typeface="+mn-cs"/>
                          <a:hlinkClick r:id="rId4"/>
                        </a:rPr>
                        <a:t>http://www.artsmia.org/beauty-honor-tradition/preview-beadwork.html</a:t>
                      </a:r>
                      <a:r>
                        <a:rPr lang="en-US" sz="1800" kern="1200" dirty="0" smtClean="0">
                          <a:solidFill>
                            <a:schemeClr val="tx1"/>
                          </a:solidFill>
                          <a:effectLst/>
                          <a:latin typeface="+mn-lt"/>
                          <a:ea typeface="+mn-ea"/>
                          <a:cs typeface="+mn-cs"/>
                        </a:rPr>
                        <a:t/>
                      </a:r>
                      <a:br>
                        <a:rPr lang="en-US" sz="1800" kern="1200" dirty="0" smtClean="0">
                          <a:solidFill>
                            <a:schemeClr val="tx1"/>
                          </a:solidFill>
                          <a:effectLst/>
                          <a:latin typeface="+mn-lt"/>
                          <a:ea typeface="+mn-ea"/>
                          <a:cs typeface="+mn-cs"/>
                        </a:rPr>
                      </a:br>
                      <a:endParaRPr lang="en-US" dirty="0"/>
                    </a:p>
                  </a:txBody>
                  <a:tcPr/>
                </a:tc>
                <a:tc>
                  <a:txBody>
                    <a:bodyPr/>
                    <a:lstStyle/>
                    <a:p>
                      <a:r>
                        <a:rPr lang="en-US" dirty="0" smtClean="0">
                          <a:effectLst/>
                        </a:rPr>
                        <a:t>18 April 2011</a:t>
                      </a:r>
                      <a:endParaRPr lang="en-US" dirty="0"/>
                    </a:p>
                  </a:txBody>
                  <a:tcPr/>
                </a:tc>
                <a:tc>
                  <a:txBody>
                    <a:bodyPr/>
                    <a:lstStyle/>
                    <a:p>
                      <a:r>
                        <a:rPr lang="en-US" dirty="0" smtClean="0"/>
                        <a:t>The Minneapolis</a:t>
                      </a:r>
                      <a:r>
                        <a:rPr lang="en-US" baseline="0" dirty="0" smtClean="0"/>
                        <a:t> Institute of Arts</a:t>
                      </a:r>
                      <a:endParaRPr lang="en-US" dirty="0"/>
                    </a:p>
                  </a:txBody>
                  <a:tcPr/>
                </a:tc>
                <a:tc>
                  <a:txBody>
                    <a:bodyPr/>
                    <a:lstStyle/>
                    <a:p>
                      <a:r>
                        <a:rPr lang="en-US" dirty="0" smtClean="0"/>
                        <a:t>2004- 2011</a:t>
                      </a:r>
                      <a:endParaRPr lang="en-US" dirty="0"/>
                    </a:p>
                  </a:txBody>
                  <a:tcPr/>
                </a:tc>
                <a:tc>
                  <a:txBody>
                    <a:bodyPr/>
                    <a:lstStyle/>
                    <a:p>
                      <a:r>
                        <a:rPr lang="en-US" dirty="0" smtClean="0"/>
                        <a:t>Shared Beadwork Styles</a:t>
                      </a:r>
                      <a:endParaRPr lang="en-US" dirty="0"/>
                    </a:p>
                  </a:txBody>
                  <a:tcPr/>
                </a:tc>
              </a:tr>
            </a:tbl>
          </a:graphicData>
        </a:graphic>
      </p:graphicFrame>
    </p:spTree>
    <p:extLst>
      <p:ext uri="{BB962C8B-B14F-4D97-AF65-F5344CB8AC3E}">
        <p14:creationId xmlns:p14="http://schemas.microsoft.com/office/powerpoint/2010/main" val="20021835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2000">
              <a:srgbClr val="42F4C5"/>
            </a:gs>
            <a:gs pos="100000">
              <a:srgbClr val="C0C0ED"/>
            </a:gs>
            <a:gs pos="0">
              <a:srgbClr val="52B1DC"/>
            </a:gs>
            <a:gs pos="0">
              <a:schemeClr val="accent1">
                <a:tint val="66000"/>
                <a:satMod val="160000"/>
              </a:schemeClr>
            </a:gs>
            <a:gs pos="88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extBox 1"/>
          <p:cNvSpPr txBox="1"/>
          <p:nvPr/>
        </p:nvSpPr>
        <p:spPr>
          <a:xfrm>
            <a:off x="443345" y="1066800"/>
            <a:ext cx="8305800" cy="5509200"/>
          </a:xfrm>
          <a:prstGeom prst="rect">
            <a:avLst/>
          </a:prstGeom>
          <a:noFill/>
        </p:spPr>
        <p:txBody>
          <a:bodyPr wrap="square" rtlCol="0">
            <a:spAutoFit/>
          </a:bodyPr>
          <a:lstStyle/>
          <a:p>
            <a:pPr marL="285750" indent="-285750">
              <a:buFont typeface="Arial" pitchFamily="34" charset="0"/>
              <a:buChar char="•"/>
            </a:pPr>
            <a:r>
              <a:rPr lang="en-US" sz="4000" dirty="0" smtClean="0"/>
              <a:t> The </a:t>
            </a:r>
            <a:r>
              <a:rPr lang="en-US" sz="4000" dirty="0"/>
              <a:t>Native Americans (also known as the Indians or the American Indians) are the original inhabitants of the Americas (North, South and Central America including the Caribbean / West Indies Islands; all of which is also called the New World or the Western Hemisphere).</a:t>
            </a:r>
            <a:r>
              <a:rPr lang="en-US" sz="3200" dirty="0"/>
              <a:t/>
            </a:r>
            <a:br>
              <a:rPr lang="en-US" sz="3200" dirty="0"/>
            </a:br>
            <a:endParaRPr lang="en-US" sz="3200" dirty="0" smtClean="0"/>
          </a:p>
        </p:txBody>
      </p:sp>
    </p:spTree>
    <p:extLst>
      <p:ext uri="{BB962C8B-B14F-4D97-AF65-F5344CB8AC3E}">
        <p14:creationId xmlns:p14="http://schemas.microsoft.com/office/powerpoint/2010/main" val="14192001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40000">
              <a:srgbClr val="5EF046"/>
            </a:gs>
            <a:gs pos="100000">
              <a:srgbClr val="C0C0ED"/>
            </a:gs>
            <a:gs pos="0">
              <a:srgbClr val="AF48EE"/>
            </a:gs>
            <a:gs pos="34000">
              <a:schemeClr val="accent1">
                <a:tint val="66000"/>
                <a:satMod val="160000"/>
              </a:schemeClr>
            </a:gs>
            <a:gs pos="94000">
              <a:srgbClr val="42F4C5"/>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Rectangle 1"/>
          <p:cNvSpPr/>
          <p:nvPr/>
        </p:nvSpPr>
        <p:spPr>
          <a:xfrm>
            <a:off x="228600" y="838200"/>
            <a:ext cx="8534400" cy="6247864"/>
          </a:xfrm>
          <a:prstGeom prst="rect">
            <a:avLst/>
          </a:prstGeom>
        </p:spPr>
        <p:txBody>
          <a:bodyPr wrap="square">
            <a:spAutoFit/>
          </a:bodyPr>
          <a:lstStyle/>
          <a:p>
            <a:pPr marL="285750" indent="-285750">
              <a:buFont typeface="Wingdings" pitchFamily="2" charset="2"/>
              <a:buChar char="§"/>
            </a:pPr>
            <a:r>
              <a:rPr lang="en-US" sz="4000" dirty="0" smtClean="0"/>
              <a:t>Native North Americans were the people that inhabited North America before the arrival of the Europeans in the fifteenth century. The North Americans have been known as Indians for a long time because of their ongoing belief that nature was sacred and that it had to be shared.</a:t>
            </a:r>
            <a:br>
              <a:rPr lang="en-US" sz="4000" dirty="0" smtClean="0"/>
            </a:br>
            <a:r>
              <a:rPr lang="en-US" sz="4000" dirty="0" smtClean="0"/>
              <a:t/>
            </a:r>
            <a:br>
              <a:rPr lang="en-US" sz="4000" dirty="0" smtClean="0"/>
            </a:br>
            <a:endParaRPr lang="en-US" sz="4000" dirty="0"/>
          </a:p>
        </p:txBody>
      </p:sp>
    </p:spTree>
    <p:extLst>
      <p:ext uri="{BB962C8B-B14F-4D97-AF65-F5344CB8AC3E}">
        <p14:creationId xmlns:p14="http://schemas.microsoft.com/office/powerpoint/2010/main" val="3968008934"/>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pic>
        <p:nvPicPr>
          <p:cNvPr id="2" name="Picture 1" descr="Fancy &gt; Decorative fonts | dafont.com - Windows Internet Explore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364" t="34943" r="65782" b="53799"/>
          <a:stretch/>
        </p:blipFill>
        <p:spPr>
          <a:xfrm>
            <a:off x="263236" y="877149"/>
            <a:ext cx="2708564" cy="718279"/>
          </a:xfrm>
          <a:prstGeom prst="rect">
            <a:avLst/>
          </a:prstGeom>
        </p:spPr>
      </p:pic>
      <p:pic>
        <p:nvPicPr>
          <p:cNvPr id="3" name="Picture 2" descr="Fancy &gt; Decorative fonts | dafont.com - Windows Internet Explore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1363" t="58584" r="62247" b="26499"/>
          <a:stretch/>
        </p:blipFill>
        <p:spPr>
          <a:xfrm>
            <a:off x="4724400" y="2971800"/>
            <a:ext cx="3761509" cy="1144593"/>
          </a:xfrm>
          <a:prstGeom prst="rect">
            <a:avLst/>
          </a:prstGeom>
        </p:spPr>
      </p:pic>
      <p:pic>
        <p:nvPicPr>
          <p:cNvPr id="4" name="Picture 3" descr="Fancy &gt; Decorative fonts | dafont.com - Windows Internet Explore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34569" t="34943" r="14697" b="53799"/>
          <a:stretch/>
        </p:blipFill>
        <p:spPr>
          <a:xfrm>
            <a:off x="1222665" y="2057400"/>
            <a:ext cx="6012871" cy="718279"/>
          </a:xfrm>
          <a:prstGeom prst="rect">
            <a:avLst/>
          </a:prstGeom>
        </p:spPr>
      </p:pic>
      <p:pic>
        <p:nvPicPr>
          <p:cNvPr id="5" name="Picture 4" descr="Fancy &gt; Decorative fonts | dafont.com - Windows Internet Explore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38029" t="58584" r="25909" b="26499"/>
          <a:stretch/>
        </p:blipFill>
        <p:spPr>
          <a:xfrm>
            <a:off x="1359701" y="4952999"/>
            <a:ext cx="6729397" cy="1498515"/>
          </a:xfrm>
          <a:prstGeom prst="rect">
            <a:avLst/>
          </a:prstGeom>
        </p:spPr>
      </p:pic>
    </p:spTree>
    <p:extLst>
      <p:ext uri="{BB962C8B-B14F-4D97-AF65-F5344CB8AC3E}">
        <p14:creationId xmlns:p14="http://schemas.microsoft.com/office/powerpoint/2010/main" val="551739543"/>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6699"/>
        </a:solidFill>
        <a:effectLst/>
      </p:bgPr>
    </p:bg>
    <p:spTree>
      <p:nvGrpSpPr>
        <p:cNvPr id="1" name=""/>
        <p:cNvGrpSpPr/>
        <p:nvPr/>
      </p:nvGrpSpPr>
      <p:grpSpPr>
        <a:xfrm>
          <a:off x="0" y="0"/>
          <a:ext cx="0" cy="0"/>
          <a:chOff x="0" y="0"/>
          <a:chExt cx="0" cy="0"/>
        </a:xfrm>
      </p:grpSpPr>
      <p:sp>
        <p:nvSpPr>
          <p:cNvPr id="2" name="Rectangle 1"/>
          <p:cNvSpPr/>
          <p:nvPr/>
        </p:nvSpPr>
        <p:spPr>
          <a:xfrm>
            <a:off x="152400" y="228600"/>
            <a:ext cx="8763000" cy="2215991"/>
          </a:xfrm>
          <a:prstGeom prst="rect">
            <a:avLst/>
          </a:prstGeom>
        </p:spPr>
        <p:txBody>
          <a:bodyPr wrap="square">
            <a:spAutoFit/>
          </a:bodyPr>
          <a:lstStyle/>
          <a:p>
            <a:r>
              <a:rPr lang="en-US" sz="2400" dirty="0" smtClean="0"/>
              <a:t>It is mainly agreed that North Americans came into the Western Hemisphere from Asia. From Asia they travelled through Baring Strait or the North Pacific Coast into a sequence of migrations. They crossed a land bridge into Alaska, from there they spread east and south (refer to map).</a:t>
            </a:r>
          </a:p>
          <a:p>
            <a:endParaRPr lang="en-US" dirty="0"/>
          </a:p>
        </p:txBody>
      </p:sp>
      <p:pic>
        <p:nvPicPr>
          <p:cNvPr id="4" name="Picture 3" descr="8GlobalHistory - Pre-Columbian settlements in North America - Windows Internet Explorer"/>
          <p:cNvPicPr>
            <a:picLocks noChangeAspect="1"/>
          </p:cNvPicPr>
          <p:nvPr/>
        </p:nvPicPr>
        <p:blipFill rotWithShape="1">
          <a:blip r:embed="rId2">
            <a:extLst>
              <a:ext uri="{28A0092B-C50C-407E-A947-70E740481C1C}">
                <a14:useLocalDpi xmlns:a14="http://schemas.microsoft.com/office/drawing/2010/main" val="0"/>
              </a:ext>
            </a:extLst>
          </a:blip>
          <a:srcRect l="34697" t="21433" r="20758" b="6798"/>
          <a:stretch/>
        </p:blipFill>
        <p:spPr>
          <a:xfrm>
            <a:off x="3124200" y="1719783"/>
            <a:ext cx="5601474" cy="4858422"/>
          </a:xfrm>
          <a:prstGeom prst="rect">
            <a:avLst/>
          </a:prstGeom>
        </p:spPr>
      </p:pic>
    </p:spTree>
    <p:extLst>
      <p:ext uri="{BB962C8B-B14F-4D97-AF65-F5344CB8AC3E}">
        <p14:creationId xmlns:p14="http://schemas.microsoft.com/office/powerpoint/2010/main" val="265508964"/>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59000">
              <a:srgbClr val="FFC000"/>
            </a:gs>
            <a:gs pos="78000">
              <a:srgbClr val="FFFF00"/>
            </a:gs>
            <a:gs pos="0">
              <a:srgbClr val="C00000"/>
            </a:gs>
            <a:gs pos="30000">
              <a:schemeClr val="accent6">
                <a:lumMod val="75000"/>
                <a:alpha val="84000"/>
              </a:schemeClr>
            </a:gs>
            <a:gs pos="90000">
              <a:schemeClr val="accent6">
                <a:lumMod val="75000"/>
              </a:schemeClr>
            </a:gs>
            <a:gs pos="100000">
              <a:srgbClr val="FFFF00"/>
            </a:gs>
          </a:gsLst>
          <a:lin ang="5400000" scaled="0"/>
        </a:gradFill>
        <a:effectLst/>
      </p:bgPr>
    </p:bg>
    <p:spTree>
      <p:nvGrpSpPr>
        <p:cNvPr id="1" name=""/>
        <p:cNvGrpSpPr/>
        <p:nvPr/>
      </p:nvGrpSpPr>
      <p:grpSpPr>
        <a:xfrm>
          <a:off x="0" y="0"/>
          <a:ext cx="0" cy="0"/>
          <a:chOff x="0" y="0"/>
          <a:chExt cx="0" cy="0"/>
        </a:xfrm>
      </p:grpSpPr>
      <p:pic>
        <p:nvPicPr>
          <p:cNvPr id="2" name="Picture 1" descr="Basic &gt; Sans serif fonts | dafont.com - Windows Internet Explore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1515" t="54118" r="49773" b="41275"/>
          <a:stretch/>
        </p:blipFill>
        <p:spPr>
          <a:xfrm>
            <a:off x="1226125" y="2355272"/>
            <a:ext cx="7244313" cy="464127"/>
          </a:xfrm>
          <a:prstGeom prst="rect">
            <a:avLst/>
          </a:prstGeom>
        </p:spPr>
      </p:pic>
      <p:pic>
        <p:nvPicPr>
          <p:cNvPr id="3" name="Picture 2" descr="Basic &gt; Sans serif fonts | dafont.com - Windows Internet Explore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50076" t="52674" r="11364" b="39164"/>
          <a:stretch/>
        </p:blipFill>
        <p:spPr>
          <a:xfrm>
            <a:off x="1114511" y="3193473"/>
            <a:ext cx="7355927" cy="838200"/>
          </a:xfrm>
          <a:prstGeom prst="rect">
            <a:avLst/>
          </a:prstGeom>
        </p:spPr>
      </p:pic>
      <p:pic>
        <p:nvPicPr>
          <p:cNvPr id="4" name="Picture 3" descr="Basic &gt; Sans serif fonts | dafont.com - Windows Internet Explore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1819" t="47326" r="76969" b="45075"/>
          <a:stretch/>
        </p:blipFill>
        <p:spPr>
          <a:xfrm>
            <a:off x="3650759" y="4343400"/>
            <a:ext cx="2297284" cy="838200"/>
          </a:xfrm>
          <a:prstGeom prst="rect">
            <a:avLst/>
          </a:prstGeom>
        </p:spPr>
      </p:pic>
    </p:spTree>
    <p:extLst>
      <p:ext uri="{BB962C8B-B14F-4D97-AF65-F5344CB8AC3E}">
        <p14:creationId xmlns:p14="http://schemas.microsoft.com/office/powerpoint/2010/main" val="426278286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effectLst/>
      </p:bgPr>
    </p:bg>
    <p:spTree>
      <p:nvGrpSpPr>
        <p:cNvPr id="1" name=""/>
        <p:cNvGrpSpPr/>
        <p:nvPr/>
      </p:nvGrpSpPr>
      <p:grpSpPr>
        <a:xfrm>
          <a:off x="0" y="0"/>
          <a:ext cx="0" cy="0"/>
          <a:chOff x="0" y="0"/>
          <a:chExt cx="0" cy="0"/>
        </a:xfrm>
      </p:grpSpPr>
      <p:sp>
        <p:nvSpPr>
          <p:cNvPr id="4" name="Rectangle 3"/>
          <p:cNvSpPr/>
          <p:nvPr/>
        </p:nvSpPr>
        <p:spPr>
          <a:xfrm>
            <a:off x="228600" y="457200"/>
            <a:ext cx="8763000" cy="6032421"/>
          </a:xfrm>
          <a:prstGeom prst="rect">
            <a:avLst/>
          </a:prstGeom>
        </p:spPr>
        <p:txBody>
          <a:bodyPr wrap="square">
            <a:spAutoFit/>
          </a:bodyPr>
          <a:lstStyle/>
          <a:p>
            <a:pPr algn="ctr"/>
            <a:r>
              <a:rPr lang="en-US" sz="6600" u="sng" dirty="0" smtClean="0">
                <a:effectLst>
                  <a:outerShdw blurRad="38100" dist="38100" dir="2700000" algn="tl">
                    <a:srgbClr val="000000">
                      <a:alpha val="43137"/>
                    </a:srgbClr>
                  </a:outerShdw>
                </a:effectLst>
              </a:rPr>
              <a:t>HOUSING:</a:t>
            </a:r>
          </a:p>
          <a:p>
            <a:r>
              <a:rPr lang="en-US" sz="3200" dirty="0" smtClean="0"/>
              <a:t>There were various types of American Indian homes - they adapted according to the climate and lifestyle of the particular tribe and their location. Different tribes had different weather to deal with, since the weather was so varied. For example, in the Arizona deserts, temperatures were known to hit 120 degrees Fahrenheit, and the Alaskan tundra, -50 was not uncommon. The Native Americans adapted their dwellings in order to survive these harsh climates. </a:t>
            </a:r>
            <a:endParaRPr lang="en-US" sz="3200" dirty="0"/>
          </a:p>
        </p:txBody>
      </p:sp>
    </p:spTree>
    <p:extLst>
      <p:ext uri="{BB962C8B-B14F-4D97-AF65-F5344CB8AC3E}">
        <p14:creationId xmlns:p14="http://schemas.microsoft.com/office/powerpoint/2010/main" val="410124956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130</TotalTime>
  <Words>1207</Words>
  <Application>Microsoft Office PowerPoint</Application>
  <PresentationFormat>On-screen Show (4:3)</PresentationFormat>
  <Paragraphs>81</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Tara Chu Wen Lin Chandra</dc:creator>
  <cp:lastModifiedBy>Tara Chu Wen Lin Chandra</cp:lastModifiedBy>
  <cp:revision>17</cp:revision>
  <dcterms:created xsi:type="dcterms:W3CDTF">2011-04-18T04:02:16Z</dcterms:created>
  <dcterms:modified xsi:type="dcterms:W3CDTF">2011-04-20T01:04:53Z</dcterms:modified>
</cp:coreProperties>
</file>